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13" r:id="rId2"/>
    <p:sldId id="310" r:id="rId3"/>
    <p:sldId id="337" r:id="rId4"/>
    <p:sldId id="315" r:id="rId5"/>
    <p:sldId id="316" r:id="rId6"/>
    <p:sldId id="317" r:id="rId7"/>
    <p:sldId id="318" r:id="rId8"/>
    <p:sldId id="319" r:id="rId9"/>
    <p:sldId id="320" r:id="rId10"/>
    <p:sldId id="321" r:id="rId11"/>
    <p:sldId id="322" r:id="rId12"/>
    <p:sldId id="323" r:id="rId13"/>
    <p:sldId id="325" r:id="rId14"/>
    <p:sldId id="329" r:id="rId15"/>
    <p:sldId id="330" r:id="rId16"/>
    <p:sldId id="331" r:id="rId17"/>
    <p:sldId id="326" r:id="rId18"/>
    <p:sldId id="327" r:id="rId19"/>
    <p:sldId id="332" r:id="rId20"/>
    <p:sldId id="333" r:id="rId21"/>
    <p:sldId id="334" r:id="rId22"/>
    <p:sldId id="335" r:id="rId23"/>
    <p:sldId id="336" r:id="rId24"/>
    <p:sldId id="31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EQVMN005SP\DATA\WQ\PERMITS\MSHUPRYT\WWTP_Nutrient\OrganicMatter\AFDM_RC_Master_071812.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file:///\\EQVMN005SP\DATA\WQ\PERMITS\MSHUPRYT\NNC%20Report\Recreation\PopulationMeansPhotos.xlsx"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file:///\\EQVMN005SP\DATA\WQ\PERMITS\MSHUPRYT\NNC%20Report\Recreation\PopulationMeansPhotos.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QVMN005SP\DATA\WQ\PERMITS\MSHUPRYT\StreamMetabolism\FreeParameter\Copy%20of%20MetabolismMasterFile_0607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QVMN005SP\DATA\WQ\PERMITS\MSHUPRYT\StreamMetabolism\FreeParameter\Copy%20of%20MetabolismMasterFile_060712.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EQVMN005SP\DATA\WQ\PERMITS\MSHUPRYT\WWTP_Nutrient\OrganicMatter\AFDM_RC_Master_071812.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QVMN005SP\DATA\WQ\PERMITS\MSHUPRYT\WWTP_Nutrient\OrganicMatter\AFDM_RC_Master_071812.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EQVMN005SP\DATA\WQ\PERMITS\MSHUPRYT\WWTP_Nutrient\OrganicMatter\AFDM_RC_Master_071812.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GPP_TN</c:v>
          </c:tx>
          <c:spPr>
            <a:solidFill>
              <a:schemeClr val="accent6">
                <a:lumMod val="75000"/>
              </a:schemeClr>
            </a:solidFill>
          </c:spPr>
          <c:invertIfNegative val="0"/>
          <c:errBars>
            <c:errBarType val="both"/>
            <c:errValType val="cust"/>
            <c:noEndCap val="1"/>
            <c:plus>
              <c:numRef>
                <c:f>Sheet1!$B$4:$D$4</c:f>
                <c:numCache>
                  <c:formatCode>General</c:formatCode>
                  <c:ptCount val="3"/>
                  <c:pt idx="0">
                    <c:v>3.27</c:v>
                  </c:pt>
                  <c:pt idx="1">
                    <c:v>4.9000000000000004</c:v>
                  </c:pt>
                  <c:pt idx="2">
                    <c:v>2.59</c:v>
                  </c:pt>
                </c:numCache>
              </c:numRef>
            </c:plus>
            <c:minus>
              <c:numRef>
                <c:f>Sheet1!$B$4:$D$4</c:f>
                <c:numCache>
                  <c:formatCode>General</c:formatCode>
                  <c:ptCount val="3"/>
                  <c:pt idx="0">
                    <c:v>3.27</c:v>
                  </c:pt>
                  <c:pt idx="1">
                    <c:v>4.9000000000000004</c:v>
                  </c:pt>
                  <c:pt idx="2">
                    <c:v>2.59</c:v>
                  </c:pt>
                </c:numCache>
              </c:numRef>
            </c:minus>
          </c:errBars>
          <c:cat>
            <c:strRef>
              <c:f>Sheet1!$B$2:$D$2</c:f>
              <c:strCache>
                <c:ptCount val="3"/>
                <c:pt idx="0">
                  <c:v>Low</c:v>
                </c:pt>
                <c:pt idx="1">
                  <c:v>Medium</c:v>
                </c:pt>
                <c:pt idx="2">
                  <c:v>High</c:v>
                </c:pt>
              </c:strCache>
            </c:strRef>
          </c:cat>
          <c:val>
            <c:numRef>
              <c:f>Sheet1!$B$3:$D$3</c:f>
              <c:numCache>
                <c:formatCode>General</c:formatCode>
                <c:ptCount val="3"/>
                <c:pt idx="0">
                  <c:v>2.4299999999999997</c:v>
                </c:pt>
                <c:pt idx="1">
                  <c:v>6.57</c:v>
                </c:pt>
                <c:pt idx="2">
                  <c:v>13.2</c:v>
                </c:pt>
              </c:numCache>
            </c:numRef>
          </c:val>
        </c:ser>
        <c:dLbls>
          <c:showLegendKey val="0"/>
          <c:showVal val="0"/>
          <c:showCatName val="0"/>
          <c:showSerName val="0"/>
          <c:showPercent val="0"/>
          <c:showBubbleSize val="0"/>
        </c:dLbls>
        <c:gapWidth val="150"/>
        <c:axId val="196160128"/>
        <c:axId val="258301952"/>
      </c:barChart>
      <c:catAx>
        <c:axId val="196160128"/>
        <c:scaling>
          <c:orientation val="minMax"/>
        </c:scaling>
        <c:delete val="0"/>
        <c:axPos val="b"/>
        <c:majorTickMark val="out"/>
        <c:minorTickMark val="none"/>
        <c:tickLblPos val="nextTo"/>
        <c:txPr>
          <a:bodyPr/>
          <a:lstStyle/>
          <a:p>
            <a:pPr>
              <a:defRPr sz="1000">
                <a:latin typeface="Arial" pitchFamily="34" charset="0"/>
                <a:cs typeface="Arial" pitchFamily="34" charset="0"/>
              </a:defRPr>
            </a:pPr>
            <a:endParaRPr lang="en-US"/>
          </a:p>
        </c:txPr>
        <c:crossAx val="258301952"/>
        <c:crosses val="autoZero"/>
        <c:auto val="1"/>
        <c:lblAlgn val="ctr"/>
        <c:lblOffset val="100"/>
        <c:noMultiLvlLbl val="0"/>
      </c:catAx>
      <c:valAx>
        <c:axId val="258301952"/>
        <c:scaling>
          <c:orientation val="minMax"/>
          <c:max val="30"/>
          <c:min val="0"/>
        </c:scaling>
        <c:delete val="0"/>
        <c:axPos val="l"/>
        <c:majorGridlines>
          <c:spPr>
            <a:ln>
              <a:noFill/>
            </a:ln>
          </c:spPr>
        </c:majorGridlines>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196160128"/>
        <c:crosses val="autoZero"/>
        <c:crossBetween val="between"/>
        <c:majorUnit val="5"/>
      </c:valAx>
    </c:plotArea>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AFDM30</c:v>
          </c:tx>
          <c:spPr>
            <a:solidFill>
              <a:schemeClr val="tx1">
                <a:lumMod val="65000"/>
                <a:lumOff val="35000"/>
              </a:schemeClr>
            </a:solidFill>
          </c:spPr>
          <c:invertIfNegative val="0"/>
          <c:errBars>
            <c:errBarType val="both"/>
            <c:errValType val="cust"/>
            <c:noEndCap val="1"/>
            <c:plus>
              <c:numRef>
                <c:f>DataExplore2!$BK$116:$BK$117</c:f>
                <c:numCache>
                  <c:formatCode>General</c:formatCode>
                  <c:ptCount val="2"/>
                  <c:pt idx="0">
                    <c:v>4.1461921522474841</c:v>
                  </c:pt>
                  <c:pt idx="1">
                    <c:v>21.793203096207201</c:v>
                  </c:pt>
                </c:numCache>
              </c:numRef>
            </c:plus>
            <c:minus>
              <c:numRef>
                <c:f>DataExplore2!$BK$116:$BK$117</c:f>
                <c:numCache>
                  <c:formatCode>General</c:formatCode>
                  <c:ptCount val="2"/>
                  <c:pt idx="0">
                    <c:v>4.1461921522474841</c:v>
                  </c:pt>
                  <c:pt idx="1">
                    <c:v>21.793203096207201</c:v>
                  </c:pt>
                </c:numCache>
              </c:numRef>
            </c:minus>
          </c:errBars>
          <c:val>
            <c:numRef>
              <c:f>DataExplore2!$BJ$116:$BJ$117</c:f>
              <c:numCache>
                <c:formatCode>0.00</c:formatCode>
                <c:ptCount val="2"/>
                <c:pt idx="0">
                  <c:v>0.78355666590960704</c:v>
                </c:pt>
                <c:pt idx="1">
                  <c:v>15.374322905798049</c:v>
                </c:pt>
              </c:numCache>
            </c:numRef>
          </c:val>
        </c:ser>
        <c:dLbls>
          <c:showLegendKey val="0"/>
          <c:showVal val="0"/>
          <c:showCatName val="0"/>
          <c:showSerName val="0"/>
          <c:showPercent val="0"/>
          <c:showBubbleSize val="0"/>
        </c:dLbls>
        <c:gapWidth val="150"/>
        <c:axId val="258172800"/>
        <c:axId val="258174336"/>
      </c:barChart>
      <c:catAx>
        <c:axId val="258172800"/>
        <c:scaling>
          <c:orientation val="minMax"/>
        </c:scaling>
        <c:delete val="0"/>
        <c:axPos val="b"/>
        <c:majorTickMark val="out"/>
        <c:minorTickMark val="none"/>
        <c:tickLblPos val="nextTo"/>
        <c:crossAx val="258174336"/>
        <c:crosses val="autoZero"/>
        <c:auto val="1"/>
        <c:lblAlgn val="ctr"/>
        <c:lblOffset val="100"/>
        <c:noMultiLvlLbl val="0"/>
      </c:catAx>
      <c:valAx>
        <c:axId val="258174336"/>
        <c:scaling>
          <c:orientation val="minMax"/>
          <c:min val="0"/>
        </c:scaling>
        <c:delete val="0"/>
        <c:axPos val="l"/>
        <c:title>
          <c:tx>
            <c:rich>
              <a:bodyPr rot="-5400000" vert="horz"/>
              <a:lstStyle/>
              <a:p>
                <a:pPr>
                  <a:defRPr sz="900"/>
                </a:pPr>
                <a:r>
                  <a:rPr lang="en-US" sz="900"/>
                  <a:t>% Min DO Exceedence</a:t>
                </a:r>
              </a:p>
            </c:rich>
          </c:tx>
          <c:layout/>
          <c:overlay val="0"/>
        </c:title>
        <c:numFmt formatCode="0" sourceLinked="0"/>
        <c:majorTickMark val="out"/>
        <c:minorTickMark val="none"/>
        <c:tickLblPos val="nextTo"/>
        <c:crossAx val="258172800"/>
        <c:crosses val="autoZero"/>
        <c:crossBetween val="between"/>
      </c:valAx>
      <c:spPr>
        <a:noFill/>
        <a:ln>
          <a:noFill/>
        </a:ln>
      </c:spPr>
    </c:plotArea>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bg1">
                <a:lumMod val="50000"/>
              </a:schemeClr>
            </a:solidFill>
          </c:spPr>
          <c:invertIfNegative val="0"/>
          <c:errBars>
            <c:errBarType val="both"/>
            <c:errValType val="cust"/>
            <c:noEndCap val="1"/>
            <c:plus>
              <c:numRef>
                <c:f>Sheet1!$Q$4:$Q$11</c:f>
                <c:numCache>
                  <c:formatCode>General</c:formatCode>
                  <c:ptCount val="8"/>
                  <c:pt idx="0">
                    <c:v>1.5</c:v>
                  </c:pt>
                  <c:pt idx="1">
                    <c:v>2.1999999999999886</c:v>
                  </c:pt>
                  <c:pt idx="2">
                    <c:v>4.1000000000000014</c:v>
                  </c:pt>
                  <c:pt idx="3">
                    <c:v>3.3000000000000007</c:v>
                  </c:pt>
                  <c:pt idx="4">
                    <c:v>3.8000000000000007</c:v>
                  </c:pt>
                  <c:pt idx="5">
                    <c:v>2.8999999999999986</c:v>
                  </c:pt>
                  <c:pt idx="6">
                    <c:v>2.9000000000000021</c:v>
                  </c:pt>
                  <c:pt idx="7">
                    <c:v>2.2000000000000002</c:v>
                  </c:pt>
                </c:numCache>
              </c:numRef>
            </c:plus>
            <c:minus>
              <c:numRef>
                <c:f>Sheet1!$P$4:$P$11</c:f>
                <c:numCache>
                  <c:formatCode>General</c:formatCode>
                  <c:ptCount val="8"/>
                  <c:pt idx="0">
                    <c:v>1.6999999999999886</c:v>
                  </c:pt>
                  <c:pt idx="1">
                    <c:v>2.3000000000000114</c:v>
                  </c:pt>
                  <c:pt idx="2">
                    <c:v>4.1999999999999957</c:v>
                  </c:pt>
                  <c:pt idx="3">
                    <c:v>3.3000000000000007</c:v>
                  </c:pt>
                  <c:pt idx="4">
                    <c:v>3.8000000000000007</c:v>
                  </c:pt>
                  <c:pt idx="5">
                    <c:v>2.9000000000000004</c:v>
                  </c:pt>
                  <c:pt idx="6">
                    <c:v>3</c:v>
                  </c:pt>
                  <c:pt idx="7">
                    <c:v>2.2999999999999998</c:v>
                  </c:pt>
                </c:numCache>
              </c:numRef>
            </c:minus>
          </c:errBars>
          <c:cat>
            <c:numRef>
              <c:f>Sheet1!$L$4:$L$11</c:f>
              <c:numCache>
                <c:formatCode>General</c:formatCode>
                <c:ptCount val="8"/>
                <c:pt idx="0">
                  <c:v>40</c:v>
                </c:pt>
                <c:pt idx="1">
                  <c:v>110</c:v>
                </c:pt>
                <c:pt idx="2">
                  <c:v>150</c:v>
                </c:pt>
                <c:pt idx="3">
                  <c:v>200</c:v>
                </c:pt>
                <c:pt idx="4">
                  <c:v>240</c:v>
                </c:pt>
                <c:pt idx="5">
                  <c:v>300</c:v>
                </c:pt>
                <c:pt idx="6">
                  <c:v>400</c:v>
                </c:pt>
                <c:pt idx="7">
                  <c:v>1280</c:v>
                </c:pt>
              </c:numCache>
            </c:numRef>
          </c:cat>
          <c:val>
            <c:numRef>
              <c:f>Sheet1!$M$4:$M$11</c:f>
              <c:numCache>
                <c:formatCode>General</c:formatCode>
                <c:ptCount val="8"/>
                <c:pt idx="0">
                  <c:v>96.6</c:v>
                </c:pt>
                <c:pt idx="1">
                  <c:v>92.4</c:v>
                </c:pt>
                <c:pt idx="2" formatCode="0.0">
                  <c:v>59.8</c:v>
                </c:pt>
                <c:pt idx="3" formatCode="0.0">
                  <c:v>17.5</c:v>
                </c:pt>
                <c:pt idx="4" formatCode="0.0">
                  <c:v>29.3</c:v>
                </c:pt>
                <c:pt idx="5" formatCode="0.0">
                  <c:v>13.8</c:v>
                </c:pt>
                <c:pt idx="6" formatCode="0.0">
                  <c:v>14.2</c:v>
                </c:pt>
                <c:pt idx="7" formatCode="0.0">
                  <c:v>7.8</c:v>
                </c:pt>
              </c:numCache>
            </c:numRef>
          </c:val>
        </c:ser>
        <c:dLbls>
          <c:showLegendKey val="0"/>
          <c:showVal val="0"/>
          <c:showCatName val="0"/>
          <c:showSerName val="0"/>
          <c:showPercent val="0"/>
          <c:showBubbleSize val="0"/>
        </c:dLbls>
        <c:gapWidth val="150"/>
        <c:axId val="258251392"/>
        <c:axId val="258261760"/>
      </c:barChart>
      <c:catAx>
        <c:axId val="258251392"/>
        <c:scaling>
          <c:orientation val="minMax"/>
        </c:scaling>
        <c:delete val="0"/>
        <c:axPos val="b"/>
        <c:title>
          <c:tx>
            <c:rich>
              <a:bodyPr/>
              <a:lstStyle/>
              <a:p>
                <a:pPr>
                  <a:defRPr sz="900"/>
                </a:pPr>
                <a:r>
                  <a:rPr lang="en-US" sz="900"/>
                  <a:t>Chl a (mg/m</a:t>
                </a:r>
                <a:r>
                  <a:rPr lang="en-US" sz="900" baseline="30000"/>
                  <a:t>2</a:t>
                </a:r>
                <a:r>
                  <a:rPr lang="en-US" sz="900"/>
                  <a:t>)</a:t>
                </a:r>
              </a:p>
            </c:rich>
          </c:tx>
          <c:layout/>
          <c:overlay val="0"/>
        </c:title>
        <c:numFmt formatCode="General" sourceLinked="1"/>
        <c:majorTickMark val="out"/>
        <c:minorTickMark val="none"/>
        <c:tickLblPos val="nextTo"/>
        <c:txPr>
          <a:bodyPr/>
          <a:lstStyle/>
          <a:p>
            <a:pPr>
              <a:defRPr sz="800"/>
            </a:pPr>
            <a:endParaRPr lang="en-US"/>
          </a:p>
        </c:txPr>
        <c:crossAx val="258261760"/>
        <c:crosses val="autoZero"/>
        <c:auto val="1"/>
        <c:lblAlgn val="ctr"/>
        <c:lblOffset val="100"/>
        <c:noMultiLvlLbl val="0"/>
      </c:catAx>
      <c:valAx>
        <c:axId val="258261760"/>
        <c:scaling>
          <c:orientation val="minMax"/>
          <c:max val="100"/>
        </c:scaling>
        <c:delete val="0"/>
        <c:axPos val="l"/>
        <c:title>
          <c:tx>
            <c:rich>
              <a:bodyPr rot="-5400000" vert="horz"/>
              <a:lstStyle/>
              <a:p>
                <a:pPr>
                  <a:defRPr sz="900"/>
                </a:pPr>
                <a:r>
                  <a:rPr lang="en-US" sz="900"/>
                  <a:t>Percent Desirable</a:t>
                </a:r>
              </a:p>
            </c:rich>
          </c:tx>
          <c:layout/>
          <c:overlay val="0"/>
        </c:title>
        <c:numFmt formatCode="General" sourceLinked="1"/>
        <c:majorTickMark val="out"/>
        <c:minorTickMark val="none"/>
        <c:tickLblPos val="nextTo"/>
        <c:txPr>
          <a:bodyPr/>
          <a:lstStyle/>
          <a:p>
            <a:pPr>
              <a:defRPr sz="800"/>
            </a:pPr>
            <a:endParaRPr lang="en-US"/>
          </a:p>
        </c:txPr>
        <c:crossAx val="258251392"/>
        <c:crosses val="autoZero"/>
        <c:crossBetween val="between"/>
        <c:majorUnit val="20"/>
      </c:valAx>
    </c:plotArea>
    <c:plotVisOnly val="1"/>
    <c:dispBlanksAs val="gap"/>
    <c:showDLblsOverMax val="0"/>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User</c:v>
          </c:tx>
          <c:spPr>
            <a:solidFill>
              <a:schemeClr val="tx1">
                <a:lumMod val="85000"/>
                <a:lumOff val="15000"/>
              </a:schemeClr>
            </a:solidFill>
          </c:spPr>
          <c:invertIfNegative val="0"/>
          <c:errBars>
            <c:errBarType val="both"/>
            <c:errValType val="cust"/>
            <c:noEndCap val="1"/>
            <c:plus>
              <c:numRef>
                <c:f>Sheet1!$AA$33:$AA$40</c:f>
                <c:numCache>
                  <c:formatCode>General</c:formatCode>
                  <c:ptCount val="8"/>
                  <c:pt idx="0">
                    <c:v>1.4000000000000057</c:v>
                  </c:pt>
                  <c:pt idx="1">
                    <c:v>2.5</c:v>
                  </c:pt>
                  <c:pt idx="2">
                    <c:v>4.7000000000000028</c:v>
                  </c:pt>
                  <c:pt idx="3">
                    <c:v>3.8000000000000007</c:v>
                  </c:pt>
                  <c:pt idx="4">
                    <c:v>4.3999999999999986</c:v>
                  </c:pt>
                  <c:pt idx="5">
                    <c:v>3.4000000000000004</c:v>
                  </c:pt>
                  <c:pt idx="6">
                    <c:v>3.2999999999999989</c:v>
                  </c:pt>
                  <c:pt idx="7">
                    <c:v>2.5000000000000009</c:v>
                  </c:pt>
                </c:numCache>
              </c:numRef>
            </c:plus>
            <c:minus>
              <c:numRef>
                <c:f>Sheet1!$Z$33:$Z$40</c:f>
                <c:numCache>
                  <c:formatCode>General</c:formatCode>
                  <c:ptCount val="8"/>
                  <c:pt idx="0">
                    <c:v>1.2999999999999972</c:v>
                  </c:pt>
                  <c:pt idx="1">
                    <c:v>2.5</c:v>
                  </c:pt>
                  <c:pt idx="2">
                    <c:v>4.7000000000000028</c:v>
                  </c:pt>
                  <c:pt idx="3">
                    <c:v>3.7999999999999989</c:v>
                  </c:pt>
                  <c:pt idx="4">
                    <c:v>4.3000000000000007</c:v>
                  </c:pt>
                  <c:pt idx="5">
                    <c:v>3.5</c:v>
                  </c:pt>
                  <c:pt idx="6">
                    <c:v>3.4000000000000004</c:v>
                  </c:pt>
                  <c:pt idx="7">
                    <c:v>2.5999999999999996</c:v>
                  </c:pt>
                </c:numCache>
              </c:numRef>
            </c:minus>
          </c:errBars>
          <c:cat>
            <c:numRef>
              <c:f>Sheet1!$L$4:$L$11</c:f>
              <c:numCache>
                <c:formatCode>General</c:formatCode>
                <c:ptCount val="8"/>
                <c:pt idx="0">
                  <c:v>40</c:v>
                </c:pt>
                <c:pt idx="1">
                  <c:v>110</c:v>
                </c:pt>
                <c:pt idx="2">
                  <c:v>150</c:v>
                </c:pt>
                <c:pt idx="3">
                  <c:v>200</c:v>
                </c:pt>
                <c:pt idx="4">
                  <c:v>240</c:v>
                </c:pt>
                <c:pt idx="5">
                  <c:v>300</c:v>
                </c:pt>
                <c:pt idx="6">
                  <c:v>400</c:v>
                </c:pt>
                <c:pt idx="7">
                  <c:v>1280</c:v>
                </c:pt>
              </c:numCache>
            </c:numRef>
          </c:cat>
          <c:val>
            <c:numRef>
              <c:f>Sheet1!$N$33:$N$40</c:f>
              <c:numCache>
                <c:formatCode>0.0</c:formatCode>
                <c:ptCount val="8"/>
                <c:pt idx="0">
                  <c:v>98</c:v>
                </c:pt>
                <c:pt idx="1">
                  <c:v>92.9</c:v>
                </c:pt>
                <c:pt idx="2">
                  <c:v>62.5</c:v>
                </c:pt>
                <c:pt idx="3">
                  <c:v>17.399999999999999</c:v>
                </c:pt>
                <c:pt idx="4">
                  <c:v>27.1</c:v>
                </c:pt>
                <c:pt idx="5">
                  <c:v>14.4</c:v>
                </c:pt>
                <c:pt idx="6">
                  <c:v>14.1</c:v>
                </c:pt>
                <c:pt idx="7">
                  <c:v>7.8</c:v>
                </c:pt>
              </c:numCache>
            </c:numRef>
          </c:val>
        </c:ser>
        <c:ser>
          <c:idx val="1"/>
          <c:order val="1"/>
          <c:tx>
            <c:v>Non User</c:v>
          </c:tx>
          <c:spPr>
            <a:solidFill>
              <a:schemeClr val="bg1">
                <a:lumMod val="50000"/>
              </a:schemeClr>
            </a:solidFill>
          </c:spPr>
          <c:invertIfNegative val="0"/>
          <c:errBars>
            <c:errBarType val="both"/>
            <c:errValType val="cust"/>
            <c:noEndCap val="1"/>
            <c:plus>
              <c:numRef>
                <c:f>Sheet1!$Y$33:$Y$40</c:f>
                <c:numCache>
                  <c:formatCode>General</c:formatCode>
                  <c:ptCount val="8"/>
                  <c:pt idx="0">
                    <c:v>4.6000000000000085</c:v>
                  </c:pt>
                  <c:pt idx="1">
                    <c:v>5.1000000000000085</c:v>
                  </c:pt>
                  <c:pt idx="2">
                    <c:v>8.5</c:v>
                  </c:pt>
                  <c:pt idx="3">
                    <c:v>6.5</c:v>
                  </c:pt>
                  <c:pt idx="4">
                    <c:v>8</c:v>
                  </c:pt>
                  <c:pt idx="5">
                    <c:v>5.4</c:v>
                  </c:pt>
                  <c:pt idx="6">
                    <c:v>5.9000000000000021</c:v>
                  </c:pt>
                  <c:pt idx="7">
                    <c:v>4.4000000000000004</c:v>
                  </c:pt>
                </c:numCache>
              </c:numRef>
            </c:plus>
            <c:minus>
              <c:numRef>
                <c:f>Sheet1!$X$33:$X$40</c:f>
                <c:numCache>
                  <c:formatCode>General</c:formatCode>
                  <c:ptCount val="8"/>
                  <c:pt idx="0">
                    <c:v>4.5999999999999943</c:v>
                  </c:pt>
                  <c:pt idx="1">
                    <c:v>5.1999999999999886</c:v>
                  </c:pt>
                  <c:pt idx="2">
                    <c:v>8.6000000000000014</c:v>
                  </c:pt>
                  <c:pt idx="3">
                    <c:v>6.6000000000000014</c:v>
                  </c:pt>
                  <c:pt idx="4">
                    <c:v>8.0999999999999979</c:v>
                  </c:pt>
                  <c:pt idx="5">
                    <c:v>5.4</c:v>
                  </c:pt>
                  <c:pt idx="6">
                    <c:v>6</c:v>
                  </c:pt>
                  <c:pt idx="7">
                    <c:v>4.3999999999999995</c:v>
                  </c:pt>
                </c:numCache>
              </c:numRef>
            </c:minus>
          </c:errBars>
          <c:cat>
            <c:numRef>
              <c:f>Sheet1!$L$4:$L$11</c:f>
              <c:numCache>
                <c:formatCode>General</c:formatCode>
                <c:ptCount val="8"/>
                <c:pt idx="0">
                  <c:v>40</c:v>
                </c:pt>
                <c:pt idx="1">
                  <c:v>110</c:v>
                </c:pt>
                <c:pt idx="2">
                  <c:v>150</c:v>
                </c:pt>
                <c:pt idx="3">
                  <c:v>200</c:v>
                </c:pt>
                <c:pt idx="4">
                  <c:v>240</c:v>
                </c:pt>
                <c:pt idx="5">
                  <c:v>300</c:v>
                </c:pt>
                <c:pt idx="6">
                  <c:v>400</c:v>
                </c:pt>
                <c:pt idx="7">
                  <c:v>1280</c:v>
                </c:pt>
              </c:numCache>
            </c:numRef>
          </c:cat>
          <c:val>
            <c:numRef>
              <c:f>Sheet1!$M$33:$M$40</c:f>
              <c:numCache>
                <c:formatCode>0.0</c:formatCode>
                <c:ptCount val="8"/>
                <c:pt idx="0">
                  <c:v>92.8</c:v>
                </c:pt>
                <c:pt idx="1">
                  <c:v>90.6</c:v>
                </c:pt>
                <c:pt idx="2">
                  <c:v>51.2</c:v>
                </c:pt>
                <c:pt idx="3">
                  <c:v>18.3</c:v>
                </c:pt>
                <c:pt idx="4">
                  <c:v>34.9</c:v>
                </c:pt>
                <c:pt idx="5">
                  <c:v>11.4</c:v>
                </c:pt>
                <c:pt idx="6">
                  <c:v>14.7</c:v>
                </c:pt>
                <c:pt idx="7">
                  <c:v>7.1</c:v>
                </c:pt>
              </c:numCache>
            </c:numRef>
          </c:val>
        </c:ser>
        <c:dLbls>
          <c:showLegendKey val="0"/>
          <c:showVal val="0"/>
          <c:showCatName val="0"/>
          <c:showSerName val="0"/>
          <c:showPercent val="0"/>
          <c:showBubbleSize val="0"/>
        </c:dLbls>
        <c:gapWidth val="150"/>
        <c:axId val="258491520"/>
        <c:axId val="258493440"/>
      </c:barChart>
      <c:catAx>
        <c:axId val="258491520"/>
        <c:scaling>
          <c:orientation val="minMax"/>
        </c:scaling>
        <c:delete val="0"/>
        <c:axPos val="b"/>
        <c:title>
          <c:tx>
            <c:rich>
              <a:bodyPr/>
              <a:lstStyle/>
              <a:p>
                <a:pPr>
                  <a:defRPr sz="900"/>
                </a:pPr>
                <a:r>
                  <a:rPr lang="en-US" sz="900"/>
                  <a:t>Chl a (mg/m</a:t>
                </a:r>
                <a:r>
                  <a:rPr lang="en-US" sz="900" baseline="30000"/>
                  <a:t>2</a:t>
                </a:r>
                <a:r>
                  <a:rPr lang="en-US" sz="900"/>
                  <a:t>)</a:t>
                </a:r>
              </a:p>
            </c:rich>
          </c:tx>
          <c:layout/>
          <c:overlay val="0"/>
        </c:title>
        <c:numFmt formatCode="General" sourceLinked="1"/>
        <c:majorTickMark val="out"/>
        <c:minorTickMark val="none"/>
        <c:tickLblPos val="nextTo"/>
        <c:txPr>
          <a:bodyPr/>
          <a:lstStyle/>
          <a:p>
            <a:pPr>
              <a:defRPr sz="800"/>
            </a:pPr>
            <a:endParaRPr lang="en-US"/>
          </a:p>
        </c:txPr>
        <c:crossAx val="258493440"/>
        <c:crosses val="autoZero"/>
        <c:auto val="1"/>
        <c:lblAlgn val="ctr"/>
        <c:lblOffset val="100"/>
        <c:noMultiLvlLbl val="0"/>
      </c:catAx>
      <c:valAx>
        <c:axId val="258493440"/>
        <c:scaling>
          <c:orientation val="minMax"/>
          <c:max val="100"/>
        </c:scaling>
        <c:delete val="0"/>
        <c:axPos val="l"/>
        <c:title>
          <c:tx>
            <c:rich>
              <a:bodyPr rot="-5400000" vert="horz"/>
              <a:lstStyle/>
              <a:p>
                <a:pPr>
                  <a:defRPr sz="900"/>
                </a:pPr>
                <a:r>
                  <a:rPr lang="en-US" sz="900"/>
                  <a:t>Percent Desirable</a:t>
                </a:r>
              </a:p>
            </c:rich>
          </c:tx>
          <c:layout/>
          <c:overlay val="0"/>
        </c:title>
        <c:numFmt formatCode="0" sourceLinked="0"/>
        <c:majorTickMark val="out"/>
        <c:minorTickMark val="none"/>
        <c:tickLblPos val="nextTo"/>
        <c:txPr>
          <a:bodyPr/>
          <a:lstStyle/>
          <a:p>
            <a:pPr>
              <a:defRPr sz="800"/>
            </a:pPr>
            <a:endParaRPr lang="en-US"/>
          </a:p>
        </c:txPr>
        <c:crossAx val="258491520"/>
        <c:crosses val="autoZero"/>
        <c:crossBetween val="between"/>
        <c:majorUnit val="20"/>
      </c:valAx>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GPP_TP</c:v>
          </c:tx>
          <c:spPr>
            <a:solidFill>
              <a:schemeClr val="accent6">
                <a:lumMod val="75000"/>
              </a:schemeClr>
            </a:solidFill>
          </c:spPr>
          <c:invertIfNegative val="0"/>
          <c:errBars>
            <c:errBarType val="both"/>
            <c:errValType val="cust"/>
            <c:noEndCap val="1"/>
            <c:plus>
              <c:numRef>
                <c:f>Sheet1!$B$4:$D$4</c:f>
                <c:numCache>
                  <c:formatCode>General</c:formatCode>
                  <c:ptCount val="3"/>
                  <c:pt idx="0">
                    <c:v>3.27</c:v>
                  </c:pt>
                  <c:pt idx="1">
                    <c:v>4.9000000000000004</c:v>
                  </c:pt>
                  <c:pt idx="2">
                    <c:v>2.59</c:v>
                  </c:pt>
                </c:numCache>
              </c:numRef>
            </c:plus>
            <c:minus>
              <c:numRef>
                <c:f>Sheet1!$B$4:$D$4</c:f>
                <c:numCache>
                  <c:formatCode>General</c:formatCode>
                  <c:ptCount val="3"/>
                  <c:pt idx="0">
                    <c:v>3.27</c:v>
                  </c:pt>
                  <c:pt idx="1">
                    <c:v>4.9000000000000004</c:v>
                  </c:pt>
                  <c:pt idx="2">
                    <c:v>2.59</c:v>
                  </c:pt>
                </c:numCache>
              </c:numRef>
            </c:minus>
          </c:errBars>
          <c:cat>
            <c:strRef>
              <c:f>Sheet1!$B$2:$D$2</c:f>
              <c:strCache>
                <c:ptCount val="3"/>
                <c:pt idx="0">
                  <c:v>Low</c:v>
                </c:pt>
                <c:pt idx="1">
                  <c:v>Medium</c:v>
                </c:pt>
                <c:pt idx="2">
                  <c:v>High</c:v>
                </c:pt>
              </c:strCache>
            </c:strRef>
          </c:cat>
          <c:val>
            <c:numRef>
              <c:f>Sheet1!$E$3:$G$3</c:f>
              <c:numCache>
                <c:formatCode>General</c:formatCode>
                <c:ptCount val="3"/>
                <c:pt idx="0">
                  <c:v>3.62</c:v>
                </c:pt>
                <c:pt idx="1">
                  <c:v>7.48</c:v>
                </c:pt>
                <c:pt idx="2">
                  <c:v>13.860000000000001</c:v>
                </c:pt>
              </c:numCache>
            </c:numRef>
          </c:val>
        </c:ser>
        <c:dLbls>
          <c:showLegendKey val="0"/>
          <c:showVal val="0"/>
          <c:showCatName val="0"/>
          <c:showSerName val="0"/>
          <c:showPercent val="0"/>
          <c:showBubbleSize val="0"/>
        </c:dLbls>
        <c:gapWidth val="150"/>
        <c:axId val="258309504"/>
        <c:axId val="258323584"/>
      </c:barChart>
      <c:catAx>
        <c:axId val="258309504"/>
        <c:scaling>
          <c:orientation val="minMax"/>
        </c:scaling>
        <c:delete val="0"/>
        <c:axPos val="b"/>
        <c:majorTickMark val="out"/>
        <c:minorTickMark val="none"/>
        <c:tickLblPos val="nextTo"/>
        <c:txPr>
          <a:bodyPr/>
          <a:lstStyle/>
          <a:p>
            <a:pPr>
              <a:defRPr sz="1000">
                <a:latin typeface="Arial" pitchFamily="34" charset="0"/>
                <a:cs typeface="Arial" pitchFamily="34" charset="0"/>
              </a:defRPr>
            </a:pPr>
            <a:endParaRPr lang="en-US"/>
          </a:p>
        </c:txPr>
        <c:crossAx val="258323584"/>
        <c:crosses val="autoZero"/>
        <c:auto val="1"/>
        <c:lblAlgn val="ctr"/>
        <c:lblOffset val="100"/>
        <c:noMultiLvlLbl val="0"/>
      </c:catAx>
      <c:valAx>
        <c:axId val="258323584"/>
        <c:scaling>
          <c:orientation val="minMax"/>
          <c:max val="30"/>
          <c:min val="0"/>
        </c:scaling>
        <c:delete val="0"/>
        <c:axPos val="l"/>
        <c:majorGridlines>
          <c:spPr>
            <a:ln>
              <a:noFill/>
            </a:ln>
          </c:spPr>
        </c:majorGridlines>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258309504"/>
        <c:crosses val="autoZero"/>
        <c:crossBetween val="between"/>
        <c:majorUnit val="5"/>
      </c:valAx>
    </c:plotArea>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ER_TN</c:v>
          </c:tx>
          <c:spPr>
            <a:solidFill>
              <a:srgbClr val="CC3300"/>
            </a:solidFill>
          </c:spPr>
          <c:invertIfNegative val="0"/>
          <c:errBars>
            <c:errBarType val="both"/>
            <c:errValType val="cust"/>
            <c:noEndCap val="1"/>
            <c:plus>
              <c:numRef>
                <c:f>Sheet1!$E$4:$G$4</c:f>
                <c:numCache>
                  <c:formatCode>General</c:formatCode>
                  <c:ptCount val="3"/>
                  <c:pt idx="0">
                    <c:v>4.74</c:v>
                  </c:pt>
                  <c:pt idx="1">
                    <c:v>4.75</c:v>
                  </c:pt>
                  <c:pt idx="2">
                    <c:v>2.2999999999999998</c:v>
                  </c:pt>
                </c:numCache>
              </c:numRef>
            </c:plus>
            <c:minus>
              <c:numRef>
                <c:f>Sheet1!$E$4:$G$4</c:f>
                <c:numCache>
                  <c:formatCode>General</c:formatCode>
                  <c:ptCount val="3"/>
                  <c:pt idx="0">
                    <c:v>4.74</c:v>
                  </c:pt>
                  <c:pt idx="1">
                    <c:v>4.75</c:v>
                  </c:pt>
                  <c:pt idx="2">
                    <c:v>2.2999999999999998</c:v>
                  </c:pt>
                </c:numCache>
              </c:numRef>
            </c:minus>
          </c:errBars>
          <c:cat>
            <c:strRef>
              <c:f>Sheet1!$H$2:$J$2</c:f>
              <c:strCache>
                <c:ptCount val="3"/>
                <c:pt idx="0">
                  <c:v>Low</c:v>
                </c:pt>
                <c:pt idx="1">
                  <c:v>Medium</c:v>
                </c:pt>
                <c:pt idx="2">
                  <c:v>High</c:v>
                </c:pt>
              </c:strCache>
            </c:strRef>
          </c:cat>
          <c:val>
            <c:numRef>
              <c:f>Sheet1!$H$3:$J$3</c:f>
              <c:numCache>
                <c:formatCode>General</c:formatCode>
                <c:ptCount val="3"/>
                <c:pt idx="0">
                  <c:v>2.0499999999999998</c:v>
                </c:pt>
                <c:pt idx="1">
                  <c:v>5.78</c:v>
                </c:pt>
                <c:pt idx="2">
                  <c:v>14.350000000000001</c:v>
                </c:pt>
              </c:numCache>
            </c:numRef>
          </c:val>
        </c:ser>
        <c:dLbls>
          <c:showLegendKey val="0"/>
          <c:showVal val="0"/>
          <c:showCatName val="0"/>
          <c:showSerName val="0"/>
          <c:showPercent val="0"/>
          <c:showBubbleSize val="0"/>
        </c:dLbls>
        <c:gapWidth val="150"/>
        <c:axId val="258413312"/>
        <c:axId val="258414848"/>
      </c:barChart>
      <c:catAx>
        <c:axId val="258413312"/>
        <c:scaling>
          <c:orientation val="minMax"/>
        </c:scaling>
        <c:delete val="0"/>
        <c:axPos val="b"/>
        <c:majorTickMark val="out"/>
        <c:minorTickMark val="none"/>
        <c:tickLblPos val="nextTo"/>
        <c:txPr>
          <a:bodyPr/>
          <a:lstStyle/>
          <a:p>
            <a:pPr>
              <a:defRPr sz="1000">
                <a:latin typeface="Arial" pitchFamily="34" charset="0"/>
                <a:cs typeface="Arial" pitchFamily="34" charset="0"/>
              </a:defRPr>
            </a:pPr>
            <a:endParaRPr lang="en-US"/>
          </a:p>
        </c:txPr>
        <c:crossAx val="258414848"/>
        <c:crosses val="autoZero"/>
        <c:auto val="1"/>
        <c:lblAlgn val="ctr"/>
        <c:lblOffset val="100"/>
        <c:noMultiLvlLbl val="0"/>
      </c:catAx>
      <c:valAx>
        <c:axId val="258414848"/>
        <c:scaling>
          <c:orientation val="minMax"/>
          <c:max val="30"/>
          <c:min val="0"/>
        </c:scaling>
        <c:delete val="0"/>
        <c:axPos val="l"/>
        <c:majorGridlines>
          <c:spPr>
            <a:ln>
              <a:noFill/>
            </a:ln>
          </c:spPr>
        </c:majorGridlines>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258413312"/>
        <c:crosses val="autoZero"/>
        <c:crossBetween val="between"/>
        <c:majorUnit val="5"/>
      </c:valAx>
    </c:plotArea>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3300"/>
            </a:solidFill>
          </c:spPr>
          <c:invertIfNegative val="0"/>
          <c:errBars>
            <c:errBarType val="both"/>
            <c:errValType val="cust"/>
            <c:noEndCap val="1"/>
            <c:plus>
              <c:numRef>
                <c:f>Sheet1!$K$4:$M$4</c:f>
                <c:numCache>
                  <c:formatCode>General</c:formatCode>
                  <c:ptCount val="3"/>
                  <c:pt idx="0">
                    <c:v>3.8099999999999996</c:v>
                  </c:pt>
                  <c:pt idx="1">
                    <c:v>2.2999999999999998</c:v>
                  </c:pt>
                  <c:pt idx="2">
                    <c:v>9.25</c:v>
                  </c:pt>
                </c:numCache>
              </c:numRef>
            </c:plus>
            <c:minus>
              <c:numRef>
                <c:f>Sheet1!$K$4:$M$4</c:f>
                <c:numCache>
                  <c:formatCode>General</c:formatCode>
                  <c:ptCount val="3"/>
                  <c:pt idx="0">
                    <c:v>3.8099999999999996</c:v>
                  </c:pt>
                  <c:pt idx="1">
                    <c:v>2.2999999999999998</c:v>
                  </c:pt>
                  <c:pt idx="2">
                    <c:v>9.25</c:v>
                  </c:pt>
                </c:numCache>
              </c:numRef>
            </c:minus>
          </c:errBars>
          <c:cat>
            <c:strRef>
              <c:f>Sheet1!$K$2:$M$2</c:f>
              <c:strCache>
                <c:ptCount val="3"/>
                <c:pt idx="0">
                  <c:v>Low</c:v>
                </c:pt>
                <c:pt idx="1">
                  <c:v>Medium</c:v>
                </c:pt>
                <c:pt idx="2">
                  <c:v>High</c:v>
                </c:pt>
              </c:strCache>
            </c:strRef>
          </c:cat>
          <c:val>
            <c:numRef>
              <c:f>Sheet1!$K$3:$M$3</c:f>
              <c:numCache>
                <c:formatCode>General</c:formatCode>
                <c:ptCount val="3"/>
                <c:pt idx="0">
                  <c:v>3.13</c:v>
                </c:pt>
                <c:pt idx="1">
                  <c:v>6.05</c:v>
                </c:pt>
                <c:pt idx="2">
                  <c:v>19.600000000000001</c:v>
                </c:pt>
              </c:numCache>
            </c:numRef>
          </c:val>
        </c:ser>
        <c:dLbls>
          <c:showLegendKey val="0"/>
          <c:showVal val="0"/>
          <c:showCatName val="0"/>
          <c:showSerName val="0"/>
          <c:showPercent val="0"/>
          <c:showBubbleSize val="0"/>
        </c:dLbls>
        <c:gapWidth val="150"/>
        <c:axId val="258439040"/>
        <c:axId val="258440576"/>
      </c:barChart>
      <c:catAx>
        <c:axId val="258439040"/>
        <c:scaling>
          <c:orientation val="minMax"/>
        </c:scaling>
        <c:delete val="0"/>
        <c:axPos val="b"/>
        <c:majorTickMark val="out"/>
        <c:minorTickMark val="none"/>
        <c:tickLblPos val="nextTo"/>
        <c:txPr>
          <a:bodyPr/>
          <a:lstStyle/>
          <a:p>
            <a:pPr>
              <a:defRPr sz="1000">
                <a:latin typeface="Arial" pitchFamily="34" charset="0"/>
                <a:cs typeface="Arial" pitchFamily="34" charset="0"/>
              </a:defRPr>
            </a:pPr>
            <a:endParaRPr lang="en-US"/>
          </a:p>
        </c:txPr>
        <c:crossAx val="258440576"/>
        <c:crosses val="autoZero"/>
        <c:auto val="1"/>
        <c:lblAlgn val="ctr"/>
        <c:lblOffset val="100"/>
        <c:noMultiLvlLbl val="0"/>
      </c:catAx>
      <c:valAx>
        <c:axId val="258440576"/>
        <c:scaling>
          <c:orientation val="minMax"/>
          <c:max val="30"/>
          <c:min val="0"/>
        </c:scaling>
        <c:delete val="0"/>
        <c:axPos val="l"/>
        <c:majorGridlines>
          <c:spPr>
            <a:ln>
              <a:noFill/>
            </a:ln>
          </c:spPr>
        </c:majorGridlines>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258439040"/>
        <c:crosses val="autoZero"/>
        <c:crossBetween val="between"/>
        <c:majorUnit val="5"/>
      </c:valAx>
    </c:plotArea>
    <c:plotVisOnly val="1"/>
    <c:dispBlanksAs val="gap"/>
    <c:showDLblsOverMax val="0"/>
  </c:chart>
  <c:spPr>
    <a:ln>
      <a:noFill/>
    </a:ln>
  </c:spPr>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75000"/>
              </a:schemeClr>
            </a:solidFill>
          </c:spPr>
          <c:invertIfNegative val="0"/>
          <c:errBars>
            <c:errBarType val="both"/>
            <c:errValType val="cust"/>
            <c:noEndCap val="1"/>
            <c:plus>
              <c:numRef>
                <c:f>AllsitesDataExplore!$CU$6:$CU$8</c:f>
                <c:numCache>
                  <c:formatCode>General</c:formatCode>
                  <c:ptCount val="3"/>
                  <c:pt idx="0">
                    <c:v>0</c:v>
                  </c:pt>
                  <c:pt idx="1">
                    <c:v>10.531272383637445</c:v>
                  </c:pt>
                  <c:pt idx="2">
                    <c:v>16.019575243692522</c:v>
                  </c:pt>
                </c:numCache>
              </c:numRef>
            </c:plus>
            <c:minus>
              <c:numRef>
                <c:f>AllsitesDataExplore!$CU$12:$CU$14</c:f>
                <c:numCache>
                  <c:formatCode>General</c:formatCode>
                  <c:ptCount val="3"/>
                  <c:pt idx="0">
                    <c:v>0</c:v>
                  </c:pt>
                  <c:pt idx="1">
                    <c:v>12.306175162907854</c:v>
                  </c:pt>
                  <c:pt idx="2">
                    <c:v>16.085717815543347</c:v>
                  </c:pt>
                </c:numCache>
              </c:numRef>
            </c:minus>
          </c:errBars>
          <c:cat>
            <c:strRef>
              <c:f>AllsitesDataExplore!$DC$12:$DC$14</c:f>
              <c:strCache>
                <c:ptCount val="3"/>
                <c:pt idx="0">
                  <c:v>Good</c:v>
                </c:pt>
                <c:pt idx="1">
                  <c:v>Fair</c:v>
                </c:pt>
                <c:pt idx="2">
                  <c:v>Poor</c:v>
                </c:pt>
              </c:strCache>
            </c:strRef>
          </c:cat>
          <c:val>
            <c:numRef>
              <c:f>AllsitesDataExplore!$CT$6:$CT$8</c:f>
              <c:numCache>
                <c:formatCode>0.00</c:formatCode>
                <c:ptCount val="3"/>
                <c:pt idx="0">
                  <c:v>0</c:v>
                </c:pt>
                <c:pt idx="1">
                  <c:v>5.2867346984994041</c:v>
                </c:pt>
                <c:pt idx="2">
                  <c:v>7.5762822794652553</c:v>
                </c:pt>
              </c:numCache>
            </c:numRef>
          </c:val>
        </c:ser>
        <c:ser>
          <c:idx val="1"/>
          <c:order val="1"/>
          <c:spPr>
            <a:solidFill>
              <a:srgbClr val="CC0000"/>
            </a:solidFill>
          </c:spPr>
          <c:invertIfNegative val="0"/>
          <c:errBars>
            <c:errBarType val="both"/>
            <c:errValType val="cust"/>
            <c:noEndCap val="1"/>
            <c:plus>
              <c:numRef>
                <c:f>AllsitesDataExplore!$CU$12:$CU$14</c:f>
                <c:numCache>
                  <c:formatCode>General</c:formatCode>
                  <c:ptCount val="3"/>
                  <c:pt idx="0">
                    <c:v>0</c:v>
                  </c:pt>
                  <c:pt idx="1">
                    <c:v>12.306175162907854</c:v>
                  </c:pt>
                  <c:pt idx="2">
                    <c:v>16.085717815543347</c:v>
                  </c:pt>
                </c:numCache>
              </c:numRef>
            </c:plus>
            <c:minus>
              <c:numRef>
                <c:f>AllsitesDataExplore!$CU$12:$CU$14</c:f>
                <c:numCache>
                  <c:formatCode>General</c:formatCode>
                  <c:ptCount val="3"/>
                  <c:pt idx="0">
                    <c:v>0</c:v>
                  </c:pt>
                  <c:pt idx="1">
                    <c:v>12.306175162907854</c:v>
                  </c:pt>
                  <c:pt idx="2">
                    <c:v>16.085717815543347</c:v>
                  </c:pt>
                </c:numCache>
              </c:numRef>
            </c:minus>
          </c:errBars>
          <c:cat>
            <c:strRef>
              <c:f>AllsitesDataExplore!$DC$12:$DC$14</c:f>
              <c:strCache>
                <c:ptCount val="3"/>
                <c:pt idx="0">
                  <c:v>Good</c:v>
                </c:pt>
                <c:pt idx="1">
                  <c:v>Fair</c:v>
                </c:pt>
                <c:pt idx="2">
                  <c:v>Poor</c:v>
                </c:pt>
              </c:strCache>
            </c:strRef>
          </c:cat>
          <c:val>
            <c:numRef>
              <c:f>AllsitesDataExplore!$CT$12:$CT$14</c:f>
              <c:numCache>
                <c:formatCode>0.00</c:formatCode>
                <c:ptCount val="3"/>
                <c:pt idx="0">
                  <c:v>0</c:v>
                </c:pt>
                <c:pt idx="1">
                  <c:v>6.6817787406022688</c:v>
                </c:pt>
                <c:pt idx="2">
                  <c:v>6.5890937032315717</c:v>
                </c:pt>
              </c:numCache>
            </c:numRef>
          </c:val>
        </c:ser>
        <c:dLbls>
          <c:showLegendKey val="0"/>
          <c:showVal val="0"/>
          <c:showCatName val="0"/>
          <c:showSerName val="0"/>
          <c:showPercent val="0"/>
          <c:showBubbleSize val="0"/>
        </c:dLbls>
        <c:gapWidth val="150"/>
        <c:axId val="253685120"/>
        <c:axId val="253686912"/>
      </c:barChart>
      <c:catAx>
        <c:axId val="253685120"/>
        <c:scaling>
          <c:orientation val="minMax"/>
        </c:scaling>
        <c:delete val="0"/>
        <c:axPos val="b"/>
        <c:majorTickMark val="out"/>
        <c:minorTickMark val="none"/>
        <c:tickLblPos val="nextTo"/>
        <c:crossAx val="253686912"/>
        <c:crosses val="autoZero"/>
        <c:auto val="1"/>
        <c:lblAlgn val="ctr"/>
        <c:lblOffset val="100"/>
        <c:noMultiLvlLbl val="0"/>
      </c:catAx>
      <c:valAx>
        <c:axId val="253686912"/>
        <c:scaling>
          <c:orientation val="minMax"/>
          <c:min val="0"/>
        </c:scaling>
        <c:delete val="0"/>
        <c:axPos val="l"/>
        <c:title>
          <c:tx>
            <c:rich>
              <a:bodyPr rot="-5400000" vert="horz"/>
              <a:lstStyle/>
              <a:p>
                <a:pPr>
                  <a:defRPr sz="1200"/>
                </a:pPr>
                <a:r>
                  <a:rPr lang="en-US" sz="1200"/>
                  <a:t>% Minimum DO Exceedences</a:t>
                </a:r>
              </a:p>
            </c:rich>
          </c:tx>
          <c:layout/>
          <c:overlay val="0"/>
        </c:title>
        <c:numFmt formatCode="0" sourceLinked="0"/>
        <c:majorTickMark val="out"/>
        <c:minorTickMark val="none"/>
        <c:tickLblPos val="nextTo"/>
        <c:crossAx val="253685120"/>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75000"/>
              </a:schemeClr>
            </a:solidFill>
          </c:spPr>
          <c:invertIfNegative val="0"/>
          <c:errBars>
            <c:errBarType val="both"/>
            <c:errValType val="cust"/>
            <c:noEndCap val="1"/>
            <c:plus>
              <c:numRef>
                <c:f>AllsitesDataExplore!$DO$7:$DO$9</c:f>
                <c:numCache>
                  <c:formatCode>General</c:formatCode>
                  <c:ptCount val="3"/>
                  <c:pt idx="0">
                    <c:v>1.6818844127542214</c:v>
                  </c:pt>
                  <c:pt idx="1">
                    <c:v>23.895594666056013</c:v>
                  </c:pt>
                  <c:pt idx="2">
                    <c:v>24.158320920481422</c:v>
                  </c:pt>
                </c:numCache>
              </c:numRef>
            </c:plus>
            <c:minus>
              <c:numRef>
                <c:f>AllsitesDataExplore!$DO$7:$DO$9</c:f>
                <c:numCache>
                  <c:formatCode>General</c:formatCode>
                  <c:ptCount val="3"/>
                  <c:pt idx="0">
                    <c:v>1.6818844127542214</c:v>
                  </c:pt>
                  <c:pt idx="1">
                    <c:v>23.895594666056013</c:v>
                  </c:pt>
                  <c:pt idx="2">
                    <c:v>24.158320920481422</c:v>
                  </c:pt>
                </c:numCache>
              </c:numRef>
            </c:minus>
          </c:errBars>
          <c:cat>
            <c:strRef>
              <c:f>AllsitesDataExplore!$DC$12:$DC$14</c:f>
              <c:strCache>
                <c:ptCount val="3"/>
                <c:pt idx="0">
                  <c:v>Good</c:v>
                </c:pt>
                <c:pt idx="1">
                  <c:v>Fair</c:v>
                </c:pt>
                <c:pt idx="2">
                  <c:v>Poor</c:v>
                </c:pt>
              </c:strCache>
            </c:strRef>
          </c:cat>
          <c:val>
            <c:numRef>
              <c:f>AllsitesDataExplore!$DN$7:$DN$9</c:f>
              <c:numCache>
                <c:formatCode>0.00</c:formatCode>
                <c:ptCount val="3"/>
                <c:pt idx="0">
                  <c:v>0.56521739130434778</c:v>
                </c:pt>
                <c:pt idx="1">
                  <c:v>26.912500000000001</c:v>
                </c:pt>
                <c:pt idx="2">
                  <c:v>46.358333333333327</c:v>
                </c:pt>
              </c:numCache>
            </c:numRef>
          </c:val>
        </c:ser>
        <c:ser>
          <c:idx val="1"/>
          <c:order val="1"/>
          <c:spPr>
            <a:solidFill>
              <a:srgbClr val="CC0000"/>
            </a:solidFill>
          </c:spPr>
          <c:invertIfNegative val="0"/>
          <c:errBars>
            <c:errBarType val="both"/>
            <c:errValType val="cust"/>
            <c:noEndCap val="1"/>
            <c:plus>
              <c:numRef>
                <c:f>AllsitesDataExplore!$DO$13:$DO$15</c:f>
                <c:numCache>
                  <c:formatCode>General</c:formatCode>
                  <c:ptCount val="3"/>
                  <c:pt idx="0">
                    <c:v>1.6489566310289949</c:v>
                  </c:pt>
                  <c:pt idx="1">
                    <c:v>24.258745377136204</c:v>
                  </c:pt>
                  <c:pt idx="2">
                    <c:v>22.517536375999143</c:v>
                  </c:pt>
                </c:numCache>
              </c:numRef>
            </c:plus>
            <c:minus>
              <c:numRef>
                <c:f>AllsitesDataExplore!$DO$13:$DO$15</c:f>
                <c:numCache>
                  <c:formatCode>General</c:formatCode>
                  <c:ptCount val="3"/>
                  <c:pt idx="0">
                    <c:v>1.6489566310289949</c:v>
                  </c:pt>
                  <c:pt idx="1">
                    <c:v>24.258745377136204</c:v>
                  </c:pt>
                  <c:pt idx="2">
                    <c:v>22.517536375999143</c:v>
                  </c:pt>
                </c:numCache>
              </c:numRef>
            </c:minus>
          </c:errBars>
          <c:cat>
            <c:strRef>
              <c:f>AllsitesDataExplore!$DC$12:$DC$14</c:f>
              <c:strCache>
                <c:ptCount val="3"/>
                <c:pt idx="0">
                  <c:v>Good</c:v>
                </c:pt>
                <c:pt idx="1">
                  <c:v>Fair</c:v>
                </c:pt>
                <c:pt idx="2">
                  <c:v>Poor</c:v>
                </c:pt>
              </c:strCache>
            </c:strRef>
          </c:cat>
          <c:val>
            <c:numRef>
              <c:f>AllsitesDataExplore!$DN$13:$DN$15</c:f>
              <c:numCache>
                <c:formatCode>0.00</c:formatCode>
                <c:ptCount val="3"/>
                <c:pt idx="0">
                  <c:v>0.54166666666666663</c:v>
                </c:pt>
                <c:pt idx="1">
                  <c:v>29.054545454545458</c:v>
                </c:pt>
                <c:pt idx="2">
                  <c:v>50.222222222222221</c:v>
                </c:pt>
              </c:numCache>
            </c:numRef>
          </c:val>
        </c:ser>
        <c:dLbls>
          <c:showLegendKey val="0"/>
          <c:showVal val="0"/>
          <c:showCatName val="0"/>
          <c:showSerName val="0"/>
          <c:showPercent val="0"/>
          <c:showBubbleSize val="0"/>
        </c:dLbls>
        <c:gapWidth val="150"/>
        <c:axId val="258025728"/>
        <c:axId val="258039808"/>
      </c:barChart>
      <c:catAx>
        <c:axId val="258025728"/>
        <c:scaling>
          <c:orientation val="minMax"/>
        </c:scaling>
        <c:delete val="0"/>
        <c:axPos val="b"/>
        <c:majorTickMark val="out"/>
        <c:minorTickMark val="none"/>
        <c:tickLblPos val="nextTo"/>
        <c:crossAx val="258039808"/>
        <c:crosses val="autoZero"/>
        <c:auto val="1"/>
        <c:lblAlgn val="ctr"/>
        <c:lblOffset val="100"/>
        <c:noMultiLvlLbl val="0"/>
      </c:catAx>
      <c:valAx>
        <c:axId val="258039808"/>
        <c:scaling>
          <c:orientation val="minMax"/>
          <c:min val="0"/>
        </c:scaling>
        <c:delete val="0"/>
        <c:axPos val="l"/>
        <c:title>
          <c:tx>
            <c:rich>
              <a:bodyPr rot="-5400000" vert="horz"/>
              <a:lstStyle/>
              <a:p>
                <a:pPr>
                  <a:defRPr sz="1200"/>
                </a:pPr>
                <a:r>
                  <a:rPr lang="en-US" sz="1200"/>
                  <a:t>% 30 Day Average Do Exceedenced</a:t>
                </a:r>
              </a:p>
            </c:rich>
          </c:tx>
          <c:layout/>
          <c:overlay val="0"/>
        </c:title>
        <c:numFmt formatCode="0" sourceLinked="0"/>
        <c:majorTickMark val="out"/>
        <c:minorTickMark val="none"/>
        <c:tickLblPos val="nextTo"/>
        <c:crossAx val="258025728"/>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AFDM30</c:v>
          </c:tx>
          <c:spPr>
            <a:solidFill>
              <a:schemeClr val="tx1">
                <a:lumMod val="65000"/>
                <a:lumOff val="35000"/>
              </a:schemeClr>
            </a:solidFill>
          </c:spPr>
          <c:invertIfNegative val="0"/>
          <c:errBars>
            <c:errBarType val="both"/>
            <c:errValType val="cust"/>
            <c:noEndCap val="1"/>
            <c:plus>
              <c:numRef>
                <c:f>DataExplore2!$BS$69:$BS$70</c:f>
                <c:numCache>
                  <c:formatCode>General</c:formatCode>
                  <c:ptCount val="2"/>
                  <c:pt idx="0">
                    <c:v>19.295865102474931</c:v>
                  </c:pt>
                  <c:pt idx="1">
                    <c:v>19.47556830137497</c:v>
                  </c:pt>
                </c:numCache>
              </c:numRef>
            </c:plus>
            <c:minus>
              <c:numRef>
                <c:f>DataExplore2!$BS$69:$BS$70</c:f>
                <c:numCache>
                  <c:formatCode>General</c:formatCode>
                  <c:ptCount val="2"/>
                  <c:pt idx="0">
                    <c:v>19.295865102474931</c:v>
                  </c:pt>
                  <c:pt idx="1">
                    <c:v>19.47556830137497</c:v>
                  </c:pt>
                </c:numCache>
              </c:numRef>
            </c:minus>
          </c:errBars>
          <c:cat>
            <c:strRef>
              <c:f>DataExplore2!$CH$16:$CI$16</c:f>
              <c:strCache>
                <c:ptCount val="2"/>
                <c:pt idx="0">
                  <c:v>&lt;48.76</c:v>
                </c:pt>
                <c:pt idx="1">
                  <c:v>&gt;48.76</c:v>
                </c:pt>
              </c:strCache>
            </c:strRef>
          </c:cat>
          <c:val>
            <c:numRef>
              <c:f>DataExplore2!$BR$69:$BR$70</c:f>
              <c:numCache>
                <c:formatCode>0.00</c:formatCode>
                <c:ptCount val="2"/>
                <c:pt idx="0">
                  <c:v>8.1678571428571409</c:v>
                </c:pt>
                <c:pt idx="1">
                  <c:v>48.82853383458648</c:v>
                </c:pt>
              </c:numCache>
            </c:numRef>
          </c:val>
        </c:ser>
        <c:dLbls>
          <c:showLegendKey val="0"/>
          <c:showVal val="0"/>
          <c:showCatName val="0"/>
          <c:showSerName val="0"/>
          <c:showPercent val="0"/>
          <c:showBubbleSize val="0"/>
        </c:dLbls>
        <c:gapWidth val="150"/>
        <c:axId val="258081536"/>
        <c:axId val="258083072"/>
      </c:barChart>
      <c:catAx>
        <c:axId val="258081536"/>
        <c:scaling>
          <c:orientation val="minMax"/>
        </c:scaling>
        <c:delete val="0"/>
        <c:axPos val="b"/>
        <c:majorTickMark val="out"/>
        <c:minorTickMark val="none"/>
        <c:tickLblPos val="nextTo"/>
        <c:txPr>
          <a:bodyPr/>
          <a:lstStyle/>
          <a:p>
            <a:pPr>
              <a:defRPr sz="900"/>
            </a:pPr>
            <a:endParaRPr lang="en-US"/>
          </a:p>
        </c:txPr>
        <c:crossAx val="258083072"/>
        <c:crosses val="autoZero"/>
        <c:auto val="1"/>
        <c:lblAlgn val="ctr"/>
        <c:lblOffset val="100"/>
        <c:noMultiLvlLbl val="0"/>
      </c:catAx>
      <c:valAx>
        <c:axId val="258083072"/>
        <c:scaling>
          <c:orientation val="minMax"/>
          <c:min val="0"/>
        </c:scaling>
        <c:delete val="0"/>
        <c:axPos val="l"/>
        <c:title>
          <c:tx>
            <c:rich>
              <a:bodyPr rot="-5400000" vert="horz"/>
              <a:lstStyle/>
              <a:p>
                <a:pPr>
                  <a:defRPr sz="900"/>
                </a:pPr>
                <a:r>
                  <a:rPr lang="en-US" sz="900"/>
                  <a:t>% 30 day Ave DO Exc</a:t>
                </a:r>
              </a:p>
            </c:rich>
          </c:tx>
          <c:layout/>
          <c:overlay val="0"/>
        </c:title>
        <c:numFmt formatCode="0" sourceLinked="0"/>
        <c:majorTickMark val="out"/>
        <c:minorTickMark val="none"/>
        <c:tickLblPos val="nextTo"/>
        <c:crossAx val="258081536"/>
        <c:crosses val="autoZero"/>
        <c:crossBetween val="between"/>
      </c:valAx>
    </c:plotArea>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AFDMMinDO</c:v>
          </c:tx>
          <c:spPr>
            <a:solidFill>
              <a:schemeClr val="tx1">
                <a:lumMod val="65000"/>
                <a:lumOff val="35000"/>
              </a:schemeClr>
            </a:solidFill>
          </c:spPr>
          <c:invertIfNegative val="0"/>
          <c:errBars>
            <c:errBarType val="both"/>
            <c:errValType val="cust"/>
            <c:noEndCap val="1"/>
            <c:plus>
              <c:numRef>
                <c:f>DataExplore2!$BW$69:$BW$70</c:f>
                <c:numCache>
                  <c:formatCode>General</c:formatCode>
                  <c:ptCount val="2"/>
                  <c:pt idx="0">
                    <c:v>1.479195181929472</c:v>
                  </c:pt>
                  <c:pt idx="1">
                    <c:v>1.9379788194822729</c:v>
                  </c:pt>
                </c:numCache>
              </c:numRef>
            </c:plus>
            <c:minus>
              <c:numRef>
                <c:f>DataExplore2!$BW$69:$BW$70</c:f>
                <c:numCache>
                  <c:formatCode>General</c:formatCode>
                  <c:ptCount val="2"/>
                  <c:pt idx="0">
                    <c:v>1.479195181929472</c:v>
                  </c:pt>
                  <c:pt idx="1">
                    <c:v>1.9379788194822729</c:v>
                  </c:pt>
                </c:numCache>
              </c:numRef>
            </c:minus>
          </c:errBars>
          <c:val>
            <c:numRef>
              <c:f>DataExplore2!$BV$69:$BV$70</c:f>
              <c:numCache>
                <c:formatCode>0.00</c:formatCode>
                <c:ptCount val="2"/>
                <c:pt idx="0">
                  <c:v>6.9996428571428604</c:v>
                </c:pt>
                <c:pt idx="1">
                  <c:v>3.214285714285714</c:v>
                </c:pt>
              </c:numCache>
            </c:numRef>
          </c:val>
        </c:ser>
        <c:dLbls>
          <c:showLegendKey val="0"/>
          <c:showVal val="0"/>
          <c:showCatName val="0"/>
          <c:showSerName val="0"/>
          <c:showPercent val="0"/>
          <c:showBubbleSize val="0"/>
        </c:dLbls>
        <c:gapWidth val="150"/>
        <c:axId val="258115840"/>
        <c:axId val="258129920"/>
      </c:barChart>
      <c:catAx>
        <c:axId val="258115840"/>
        <c:scaling>
          <c:orientation val="minMax"/>
        </c:scaling>
        <c:delete val="0"/>
        <c:axPos val="b"/>
        <c:majorTickMark val="out"/>
        <c:minorTickMark val="none"/>
        <c:tickLblPos val="nextTo"/>
        <c:crossAx val="258129920"/>
        <c:crosses val="autoZero"/>
        <c:auto val="1"/>
        <c:lblAlgn val="ctr"/>
        <c:lblOffset val="100"/>
        <c:noMultiLvlLbl val="0"/>
      </c:catAx>
      <c:valAx>
        <c:axId val="258129920"/>
        <c:scaling>
          <c:orientation val="minMax"/>
          <c:max val="10"/>
          <c:min val="0"/>
        </c:scaling>
        <c:delete val="0"/>
        <c:axPos val="l"/>
        <c:title>
          <c:tx>
            <c:rich>
              <a:bodyPr rot="-5400000" vert="horz"/>
              <a:lstStyle/>
              <a:p>
                <a:pPr>
                  <a:defRPr sz="900"/>
                </a:pPr>
                <a:r>
                  <a:rPr lang="en-US" sz="900"/>
                  <a:t>Min DO mg/L</a:t>
                </a:r>
              </a:p>
            </c:rich>
          </c:tx>
          <c:layout/>
          <c:overlay val="0"/>
        </c:title>
        <c:numFmt formatCode="0" sourceLinked="0"/>
        <c:majorTickMark val="out"/>
        <c:minorTickMark val="none"/>
        <c:tickLblPos val="nextTo"/>
        <c:crossAx val="258115840"/>
        <c:crosses val="autoZero"/>
        <c:crossBetween val="between"/>
      </c:valAx>
    </c:plotArea>
    <c:plotVisOnly val="1"/>
    <c:dispBlanksAs val="gap"/>
    <c:showDLblsOverMax val="0"/>
  </c:chart>
  <c:spPr>
    <a:noFill/>
    <a:ln>
      <a:noFill/>
    </a:ln>
  </c:spPr>
  <c:txPr>
    <a:bodyPr/>
    <a:lstStyle/>
    <a:p>
      <a:pPr>
        <a:defRPr sz="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AFDM ER</c:v>
          </c:tx>
          <c:spPr>
            <a:solidFill>
              <a:schemeClr val="tx1">
                <a:lumMod val="65000"/>
                <a:lumOff val="35000"/>
              </a:schemeClr>
            </a:solidFill>
          </c:spPr>
          <c:invertIfNegative val="0"/>
          <c:errBars>
            <c:errBarType val="both"/>
            <c:errValType val="cust"/>
            <c:noEndCap val="1"/>
            <c:plus>
              <c:numRef>
                <c:f>DataExplore2!$CA$69:$CA$70</c:f>
                <c:numCache>
                  <c:formatCode>General</c:formatCode>
                  <c:ptCount val="2"/>
                  <c:pt idx="0">
                    <c:v>2.8131824512948831</c:v>
                  </c:pt>
                  <c:pt idx="1">
                    <c:v>10.03351760628124</c:v>
                  </c:pt>
                </c:numCache>
              </c:numRef>
            </c:plus>
            <c:minus>
              <c:numRef>
                <c:f>DataExplore2!$CA$69:$CA$70</c:f>
                <c:numCache>
                  <c:formatCode>General</c:formatCode>
                  <c:ptCount val="2"/>
                  <c:pt idx="0">
                    <c:v>2.8131824512948831</c:v>
                  </c:pt>
                  <c:pt idx="1">
                    <c:v>10.03351760628124</c:v>
                  </c:pt>
                </c:numCache>
              </c:numRef>
            </c:minus>
          </c:errBars>
          <c:cat>
            <c:strRef>
              <c:f>DataExplore2!$CH$16:$CI$16</c:f>
              <c:strCache>
                <c:ptCount val="2"/>
                <c:pt idx="0">
                  <c:v>&lt;48.76</c:v>
                </c:pt>
                <c:pt idx="1">
                  <c:v>&gt;48.76</c:v>
                </c:pt>
              </c:strCache>
            </c:strRef>
          </c:cat>
          <c:val>
            <c:numRef>
              <c:f>DataExplore2!$BZ$69:$BZ$70</c:f>
              <c:numCache>
                <c:formatCode>0.00</c:formatCode>
                <c:ptCount val="2"/>
                <c:pt idx="0">
                  <c:v>4.0188205128205103</c:v>
                </c:pt>
                <c:pt idx="1">
                  <c:v>16.81366666666667</c:v>
                </c:pt>
              </c:numCache>
            </c:numRef>
          </c:val>
        </c:ser>
        <c:dLbls>
          <c:showLegendKey val="0"/>
          <c:showVal val="0"/>
          <c:showCatName val="0"/>
          <c:showSerName val="0"/>
          <c:showPercent val="0"/>
          <c:showBubbleSize val="0"/>
        </c:dLbls>
        <c:gapWidth val="150"/>
        <c:axId val="258158976"/>
        <c:axId val="258160512"/>
      </c:barChart>
      <c:catAx>
        <c:axId val="258158976"/>
        <c:scaling>
          <c:orientation val="minMax"/>
        </c:scaling>
        <c:delete val="0"/>
        <c:axPos val="b"/>
        <c:majorTickMark val="out"/>
        <c:minorTickMark val="none"/>
        <c:tickLblPos val="nextTo"/>
        <c:txPr>
          <a:bodyPr/>
          <a:lstStyle/>
          <a:p>
            <a:pPr>
              <a:defRPr sz="900"/>
            </a:pPr>
            <a:endParaRPr lang="en-US"/>
          </a:p>
        </c:txPr>
        <c:crossAx val="258160512"/>
        <c:crosses val="autoZero"/>
        <c:auto val="1"/>
        <c:lblAlgn val="ctr"/>
        <c:lblOffset val="100"/>
        <c:noMultiLvlLbl val="0"/>
      </c:catAx>
      <c:valAx>
        <c:axId val="258160512"/>
        <c:scaling>
          <c:orientation val="minMax"/>
          <c:min val="0"/>
        </c:scaling>
        <c:delete val="0"/>
        <c:axPos val="l"/>
        <c:title>
          <c:tx>
            <c:rich>
              <a:bodyPr rot="-5400000" vert="horz"/>
              <a:lstStyle/>
              <a:p>
                <a:pPr>
                  <a:defRPr sz="900"/>
                </a:pPr>
                <a:r>
                  <a:rPr lang="en-US" sz="900"/>
                  <a:t>CR (mg 0</a:t>
                </a:r>
                <a:r>
                  <a:rPr lang="en-US" sz="900" baseline="-25000"/>
                  <a:t>2</a:t>
                </a:r>
                <a:r>
                  <a:rPr lang="en-US" sz="900"/>
                  <a:t>/m</a:t>
                </a:r>
                <a:r>
                  <a:rPr lang="en-US" sz="900" baseline="30000"/>
                  <a:t>2</a:t>
                </a:r>
                <a:r>
                  <a:rPr lang="en-US" sz="900"/>
                  <a:t>/day)</a:t>
                </a:r>
              </a:p>
            </c:rich>
          </c:tx>
          <c:layout/>
          <c:overlay val="0"/>
        </c:title>
        <c:numFmt formatCode="0" sourceLinked="0"/>
        <c:majorTickMark val="out"/>
        <c:minorTickMark val="none"/>
        <c:tickLblPos val="nextTo"/>
        <c:crossAx val="258158976"/>
        <c:crosses val="autoZero"/>
        <c:crossBetween val="between"/>
      </c:valAx>
    </c:plotArea>
    <c:plotVisOnly val="1"/>
    <c:dispBlanksAs val="gap"/>
    <c:showDLblsOverMax val="0"/>
  </c:chart>
  <c:spPr>
    <a:noFill/>
    <a:ln>
      <a:noFill/>
    </a:ln>
  </c:spPr>
  <c:txPr>
    <a:bodyPr/>
    <a:lstStyle/>
    <a:p>
      <a:pPr>
        <a:defRPr sz="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0.69593</cdr:x>
      <cdr:y>0.9004</cdr:y>
    </cdr:from>
    <cdr:to>
      <cdr:x>0.79835</cdr:x>
      <cdr:y>0.9649</cdr:y>
    </cdr:to>
    <cdr:sp macro="" textlink="">
      <cdr:nvSpPr>
        <cdr:cNvPr id="2" name="Rounded Rectangle 1"/>
        <cdr:cNvSpPr/>
      </cdr:nvSpPr>
      <cdr:spPr>
        <a:xfrm xmlns:a="http://schemas.openxmlformats.org/drawingml/2006/main">
          <a:off x="1641278" y="1591771"/>
          <a:ext cx="241546" cy="114026"/>
        </a:xfrm>
        <a:prstGeom xmlns:a="http://schemas.openxmlformats.org/drawingml/2006/main" prst="round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9F3C5-1212-4BD9-9043-E0CB677699A5}"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41C7A-E66C-49DB-BF2E-10862C670D78}" type="slidenum">
              <a:rPr lang="en-US" smtClean="0"/>
              <a:t>‹#›</a:t>
            </a:fld>
            <a:endParaRPr lang="en-US"/>
          </a:p>
        </p:txBody>
      </p:sp>
    </p:spTree>
    <p:extLst>
      <p:ext uri="{BB962C8B-B14F-4D97-AF65-F5344CB8AC3E}">
        <p14:creationId xmlns:p14="http://schemas.microsoft.com/office/powerpoint/2010/main" val="176222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point</a:t>
            </a:r>
            <a:r>
              <a:rPr lang="en-US" baseline="0" dirty="0" smtClean="0"/>
              <a:t> out:</a:t>
            </a:r>
          </a:p>
          <a:p>
            <a:r>
              <a:rPr lang="en-US" baseline="0" dirty="0" smtClean="0"/>
              <a:t>two biological assemblages (important later)</a:t>
            </a:r>
          </a:p>
          <a:p>
            <a:r>
              <a:rPr lang="en-US" baseline="0" dirty="0" smtClean="0"/>
              <a:t>The arrows from each go to multiple potential responses, some of which (i.e., habitat, food, pathogens) are themselves fairly complex.  </a:t>
            </a:r>
          </a:p>
          <a:p>
            <a:r>
              <a:rPr lang="en-US" baseline="0" dirty="0" smtClean="0"/>
              <a:t>Modifying factors can affect the magnitude of the responses</a:t>
            </a:r>
          </a:p>
          <a:p>
            <a:r>
              <a:rPr lang="en-US" baseline="0" dirty="0" smtClean="0"/>
              <a:t>Ultimate result is that it is difficult to predict, from nutrients alone, what effects might occur</a:t>
            </a:r>
          </a:p>
          <a:p>
            <a:endParaRPr lang="en-US" dirty="0"/>
          </a:p>
        </p:txBody>
      </p:sp>
      <p:sp>
        <p:nvSpPr>
          <p:cNvPr id="4" name="Slide Number Placeholder 3"/>
          <p:cNvSpPr>
            <a:spLocks noGrp="1"/>
          </p:cNvSpPr>
          <p:nvPr>
            <p:ph type="sldNum" sz="quarter" idx="10"/>
          </p:nvPr>
        </p:nvSpPr>
        <p:spPr/>
        <p:txBody>
          <a:bodyPr/>
          <a:lstStyle/>
          <a:p>
            <a:fld id="{B5141C7A-E66C-49DB-BF2E-10862C670D78}" type="slidenum">
              <a:rPr lang="en-US" smtClean="0"/>
              <a:t>4</a:t>
            </a:fld>
            <a:endParaRPr lang="en-US"/>
          </a:p>
        </p:txBody>
      </p:sp>
    </p:spTree>
    <p:extLst>
      <p:ext uri="{BB962C8B-B14F-4D97-AF65-F5344CB8AC3E}">
        <p14:creationId xmlns:p14="http://schemas.microsoft.com/office/powerpoint/2010/main" val="303308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41C7A-E66C-49DB-BF2E-10862C670D78}" type="slidenum">
              <a:rPr lang="en-US" smtClean="0"/>
              <a:t>7</a:t>
            </a:fld>
            <a:endParaRPr lang="en-US"/>
          </a:p>
        </p:txBody>
      </p:sp>
    </p:spTree>
    <p:extLst>
      <p:ext uri="{BB962C8B-B14F-4D97-AF65-F5344CB8AC3E}">
        <p14:creationId xmlns:p14="http://schemas.microsoft.com/office/powerpoint/2010/main" val="312634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66B77BF-B9CF-497D-8BE8-F6D94A7D7278}" type="datetime1">
              <a:rPr lang="en-US"/>
              <a:pPr>
                <a:defRPr/>
              </a:pPr>
              <a:t>9/8/2014</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5F17194-F38E-4C84-9FDE-1E472E1EC801}"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22589767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7E6BA6D-D944-4943-B623-0815F5610A4A}" type="datetime1">
              <a:rPr lang="en-US">
                <a:solidFill>
                  <a:srgbClr val="775F55"/>
                </a:solidFill>
              </a:rPr>
              <a:pPr>
                <a:defRPr/>
              </a:pPr>
              <a:t>9/8/2014</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8FC1B6C-CB3F-4C58-AFA0-AEA1D8627374}" type="slidenum">
              <a:rPr lang="en-US"/>
              <a:pPr>
                <a:defRPr/>
              </a:pPr>
              <a:t>‹#›</a:t>
            </a:fld>
            <a:endParaRPr lang="en-US" dirty="0"/>
          </a:p>
        </p:txBody>
      </p:sp>
    </p:spTree>
    <p:extLst>
      <p:ext uri="{BB962C8B-B14F-4D97-AF65-F5344CB8AC3E}">
        <p14:creationId xmlns:p14="http://schemas.microsoft.com/office/powerpoint/2010/main" val="418571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4"/>
          </p:nvPr>
        </p:nvSpPr>
        <p:spPr/>
        <p:txBody>
          <a:bodyPr/>
          <a:lstStyle>
            <a:lvl1pPr>
              <a:defRPr/>
            </a:lvl1pPr>
          </a:lstStyle>
          <a:p>
            <a:pPr>
              <a:defRPr/>
            </a:pPr>
            <a:fld id="{E5B61ED2-B8F3-460B-84C7-AD0A5B8480C9}" type="datetime1">
              <a:rPr lang="en-US">
                <a:solidFill>
                  <a:srgbClr val="775F55"/>
                </a:solidFill>
              </a:rPr>
              <a:pPr>
                <a:defRPr/>
              </a:pPr>
              <a:t>9/8/2014</a:t>
            </a:fld>
            <a:endParaRPr lang="en-US" dirty="0">
              <a:solidFill>
                <a:srgbClr val="775F55"/>
              </a:solidFill>
            </a:endParaRPr>
          </a:p>
        </p:txBody>
      </p:sp>
      <p:sp>
        <p:nvSpPr>
          <p:cNvPr id="5" name="Footer Placeholder 2"/>
          <p:cNvSpPr>
            <a:spLocks noGrp="1"/>
          </p:cNvSpPr>
          <p:nvPr>
            <p:ph type="ftr" sz="quarter" idx="15"/>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6"/>
          </p:nvPr>
        </p:nvSpPr>
        <p:spPr/>
        <p:txBody>
          <a:bodyPr/>
          <a:lstStyle>
            <a:lvl1pPr>
              <a:defRPr/>
            </a:lvl1pPr>
          </a:lstStyle>
          <a:p>
            <a:pPr>
              <a:defRPr/>
            </a:pPr>
            <a:fld id="{EB8E22F2-A562-4575-9214-7B5DDB548AFD}" type="slidenum">
              <a:rPr lang="en-US"/>
              <a:pPr>
                <a:defRPr/>
              </a:pPr>
              <a:t>‹#›</a:t>
            </a:fld>
            <a:endParaRPr lang="en-US" dirty="0"/>
          </a:p>
        </p:txBody>
      </p:sp>
    </p:spTree>
    <p:extLst>
      <p:ext uri="{BB962C8B-B14F-4D97-AF65-F5344CB8AC3E}">
        <p14:creationId xmlns:p14="http://schemas.microsoft.com/office/powerpoint/2010/main" val="184817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85EA0CD-F5C3-46E9-AE4F-A22A1A3F34DC}" type="datetime1">
              <a:rPr lang="en-US">
                <a:solidFill>
                  <a:srgbClr val="775F55"/>
                </a:solidFill>
              </a:rPr>
              <a:pPr>
                <a:defRPr/>
              </a:pPr>
              <a:t>9/8/2014</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42973C1C-54DC-4860-948B-602FD34B241D}" type="slidenum">
              <a:rPr lang="en-US"/>
              <a:pPr>
                <a:defRPr/>
              </a:pPr>
              <a:t>‹#›</a:t>
            </a:fld>
            <a:endParaRPr lang="en-US" dirty="0"/>
          </a:p>
        </p:txBody>
      </p:sp>
    </p:spTree>
    <p:extLst>
      <p:ext uri="{BB962C8B-B14F-4D97-AF65-F5344CB8AC3E}">
        <p14:creationId xmlns:p14="http://schemas.microsoft.com/office/powerpoint/2010/main" val="231608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34C21B-6B7A-4601-9937-F3DDD26D3A9D}" type="datetime1">
              <a:rPr lang="en-US">
                <a:solidFill>
                  <a:srgbClr val="775F55"/>
                </a:solidFill>
              </a:rPr>
              <a:pPr>
                <a:defRPr/>
              </a:pPr>
              <a:t>9/8/2014</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3B7F853-7240-46C8-9821-D849210C9F1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28941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6517BC2-C1FF-44ED-82C0-F41119AC9F88}" type="datetime1">
              <a:rPr lang="en-US">
                <a:solidFill>
                  <a:srgbClr val="775F55"/>
                </a:solidFill>
              </a:rPr>
              <a:pPr>
                <a:defRPr/>
              </a:pPr>
              <a:t>9/8/2014</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FFE0A33-F319-45B7-BE1D-5FA1F07696FD}" type="slidenum">
              <a:rPr lang="en-US"/>
              <a:pPr>
                <a:defRPr/>
              </a:pPr>
              <a:t>‹#›</a:t>
            </a:fld>
            <a:endParaRPr lang="en-US" dirty="0"/>
          </a:p>
        </p:txBody>
      </p:sp>
    </p:spTree>
    <p:extLst>
      <p:ext uri="{BB962C8B-B14F-4D97-AF65-F5344CB8AC3E}">
        <p14:creationId xmlns:p14="http://schemas.microsoft.com/office/powerpoint/2010/main" val="419463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AA46F5F-311D-4545-A8AD-267B6828240F}" type="datetime1">
              <a:rPr lang="en-US">
                <a:solidFill>
                  <a:srgbClr val="775F55"/>
                </a:solidFill>
              </a:rPr>
              <a:pPr>
                <a:defRPr/>
              </a:pPr>
              <a:t>9/8/2014</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A95F17B-FFF9-4905-A396-75218BCCABE5}" type="slidenum">
              <a:rPr lang="en-US"/>
              <a:pPr>
                <a:defRPr/>
              </a:pPr>
              <a:t>‹#›</a:t>
            </a:fld>
            <a:endParaRPr lang="en-US" dirty="0"/>
          </a:p>
        </p:txBody>
      </p:sp>
    </p:spTree>
    <p:extLst>
      <p:ext uri="{BB962C8B-B14F-4D97-AF65-F5344CB8AC3E}">
        <p14:creationId xmlns:p14="http://schemas.microsoft.com/office/powerpoint/2010/main" val="428356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defRPr/>
            </a:lvl1pPr>
          </a:lstStyle>
          <a:p>
            <a:pPr>
              <a:defRPr/>
            </a:pPr>
            <a:fld id="{9953C97F-5328-4E3E-8EC4-B4733BC3638C}" type="datetime1">
              <a:rPr lang="en-US">
                <a:solidFill>
                  <a:srgbClr val="775F55"/>
                </a:solidFill>
              </a:rPr>
              <a:pPr>
                <a:defRPr/>
              </a:pPr>
              <a:t>9/8/2014</a:t>
            </a:fld>
            <a:endParaRPr lang="en-US" dirty="0">
              <a:solidFill>
                <a:srgbClr val="775F55"/>
              </a:solidFill>
            </a:endParaRPr>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1271588"/>
            <a:ext cx="533400" cy="244475"/>
          </a:xfrm>
        </p:spPr>
        <p:txBody>
          <a:bodyPr/>
          <a:lstStyle>
            <a:lvl1pPr>
              <a:defRPr/>
            </a:lvl1pPr>
          </a:lstStyle>
          <a:p>
            <a:pPr>
              <a:defRPr/>
            </a:pPr>
            <a:fld id="{05B29AA4-5590-4668-8571-76273D5CF3FC}" type="slidenum">
              <a:rPr lang="en-US"/>
              <a:pPr>
                <a:defRPr/>
              </a:pPr>
              <a:t>‹#›</a:t>
            </a:fld>
            <a:endParaRPr lang="en-US" dirty="0"/>
          </a:p>
        </p:txBody>
      </p:sp>
    </p:spTree>
    <p:extLst>
      <p:ext uri="{BB962C8B-B14F-4D97-AF65-F5344CB8AC3E}">
        <p14:creationId xmlns:p14="http://schemas.microsoft.com/office/powerpoint/2010/main" val="215648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fontAlgn="auto">
              <a:spcBef>
                <a:spcPts val="0"/>
              </a:spcBef>
              <a:spcAft>
                <a:spcPts val="0"/>
              </a:spcAft>
              <a:defRPr sz="1400" smtClean="0">
                <a:solidFill>
                  <a:schemeClr val="tx2"/>
                </a:solidFill>
                <a:latin typeface="+mn-lt"/>
                <a:cs typeface="+mn-cs"/>
              </a:defRPr>
            </a:lvl1pPr>
          </a:lstStyle>
          <a:p>
            <a:pPr>
              <a:defRPr/>
            </a:pPr>
            <a:fld id="{3C5BAFAB-C3EC-471B-8037-7F12E2FEF95F}" type="datetime1">
              <a:rPr lang="en-US">
                <a:solidFill>
                  <a:srgbClr val="775F55"/>
                </a:solidFill>
              </a:rPr>
              <a:pPr>
                <a:defRPr/>
              </a:pPr>
              <a:t>9/8/2014</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fontAlgn="auto">
              <a:spcBef>
                <a:spcPts val="0"/>
              </a:spcBef>
              <a:spcAft>
                <a:spcPts val="0"/>
              </a:spcAft>
              <a:defRPr sz="1400" dirty="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fontAlgn="auto">
              <a:spcBef>
                <a:spcPts val="0"/>
              </a:spcBef>
              <a:spcAft>
                <a:spcPts val="0"/>
              </a:spcAft>
              <a:defRPr sz="1400" b="1" smtClean="0">
                <a:solidFill>
                  <a:srgbClr val="FFFFFF"/>
                </a:solidFill>
                <a:latin typeface="+mn-lt"/>
                <a:cs typeface="+mn-cs"/>
              </a:defRPr>
            </a:lvl1pPr>
          </a:lstStyle>
          <a:p>
            <a:pPr>
              <a:defRPr/>
            </a:pPr>
            <a:fld id="{67A9AC50-73A8-44F8-857B-52D9E8CAE3CD}" type="slidenum">
              <a:rPr lang="en-US"/>
              <a:pPr>
                <a:defRPr/>
              </a:pPr>
              <a:t>‹#›</a:t>
            </a:fld>
            <a:endParaRPr lang="en-US" dirty="0"/>
          </a:p>
        </p:txBody>
      </p:sp>
    </p:spTree>
    <p:extLst>
      <p:ext uri="{BB962C8B-B14F-4D97-AF65-F5344CB8AC3E}">
        <p14:creationId xmlns:p14="http://schemas.microsoft.com/office/powerpoint/2010/main" val="288755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fontAlgn="base">
        <a:spcBef>
          <a:spcPct val="0"/>
        </a:spcBef>
        <a:spcAft>
          <a:spcPct val="0"/>
        </a:spcAft>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Ecological Responses to Nutrients</a:t>
            </a:r>
            <a:endParaRPr lang="en-US" dirty="0"/>
          </a:p>
        </p:txBody>
      </p:sp>
      <p:sp>
        <p:nvSpPr>
          <p:cNvPr id="3" name="Subtitle 2"/>
          <p:cNvSpPr>
            <a:spLocks noGrp="1"/>
          </p:cNvSpPr>
          <p:nvPr>
            <p:ph type="subTitle" idx="1"/>
          </p:nvPr>
        </p:nvSpPr>
        <p:spPr/>
        <p:txBody>
          <a:bodyPr/>
          <a:lstStyle/>
          <a:p>
            <a:r>
              <a:rPr lang="en-US" dirty="0" smtClean="0"/>
              <a:t>Utah Division of Water Quality</a:t>
            </a:r>
            <a:endParaRPr lang="en-US" dirty="0"/>
          </a:p>
        </p:txBody>
      </p:sp>
      <p:pic>
        <p:nvPicPr>
          <p:cNvPr id="1026" name="Picture 2" descr="C:\Users\Jeff\Downloads\IMG9510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0" y="228597"/>
            <a:ext cx="5638800" cy="4211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4774" y="1263132"/>
            <a:ext cx="2599366" cy="307777"/>
          </a:xfrm>
          <a:prstGeom prst="rect">
            <a:avLst/>
          </a:prstGeom>
          <a:noFill/>
        </p:spPr>
        <p:txBody>
          <a:bodyPr wrap="none" rtlCol="0">
            <a:spAutoFit/>
          </a:bodyPr>
          <a:lstStyle/>
          <a:p>
            <a:r>
              <a:rPr lang="en-US" sz="1400" dirty="0" smtClean="0">
                <a:solidFill>
                  <a:schemeClr val="bg1"/>
                </a:solidFill>
              </a:rPr>
              <a:t>Snake Creek, Heber Valley, 2014</a:t>
            </a:r>
            <a:endParaRPr lang="en-US" sz="1400" dirty="0">
              <a:solidFill>
                <a:schemeClr val="bg1"/>
              </a:solidFill>
            </a:endParaRPr>
          </a:p>
        </p:txBody>
      </p:sp>
    </p:spTree>
    <p:extLst>
      <p:ext uri="{BB962C8B-B14F-4D97-AF65-F5344CB8AC3E}">
        <p14:creationId xmlns:p14="http://schemas.microsoft.com/office/powerpoint/2010/main" val="316830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Matter Standing Stocks</a:t>
            </a:r>
            <a:endParaRPr lang="en-US" dirty="0"/>
          </a:p>
        </p:txBody>
      </p:sp>
      <p:grpSp>
        <p:nvGrpSpPr>
          <p:cNvPr id="3" name="Group 12"/>
          <p:cNvGrpSpPr>
            <a:grpSpLocks/>
          </p:cNvGrpSpPr>
          <p:nvPr/>
        </p:nvGrpSpPr>
        <p:grpSpPr bwMode="auto">
          <a:xfrm>
            <a:off x="237339" y="3273326"/>
            <a:ext cx="4310080" cy="2286000"/>
            <a:chOff x="0" y="2694"/>
            <a:chExt cx="4320" cy="1626"/>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4"/>
              <a:ext cx="4320"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6"/>
            <p:cNvSpPr>
              <a:spLocks noChangeArrowheads="1"/>
            </p:cNvSpPr>
            <p:nvPr/>
          </p:nvSpPr>
          <p:spPr bwMode="auto">
            <a:xfrm>
              <a:off x="1632" y="2736"/>
              <a:ext cx="768" cy="192"/>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 name="Oval 7"/>
            <p:cNvSpPr>
              <a:spLocks noChangeArrowheads="1"/>
            </p:cNvSpPr>
            <p:nvPr/>
          </p:nvSpPr>
          <p:spPr bwMode="auto">
            <a:xfrm>
              <a:off x="3360" y="3456"/>
              <a:ext cx="768" cy="480"/>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 name="Oval 8"/>
            <p:cNvSpPr>
              <a:spLocks noChangeArrowheads="1"/>
            </p:cNvSpPr>
            <p:nvPr/>
          </p:nvSpPr>
          <p:spPr bwMode="auto">
            <a:xfrm>
              <a:off x="1056" y="3648"/>
              <a:ext cx="768" cy="480"/>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grpSp>
      <p:sp>
        <p:nvSpPr>
          <p:cNvPr id="8" name="TextBox 7"/>
          <p:cNvSpPr txBox="1"/>
          <p:nvPr/>
        </p:nvSpPr>
        <p:spPr>
          <a:xfrm>
            <a:off x="601679" y="1731380"/>
            <a:ext cx="3581400" cy="1200329"/>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Reach-scale estimates of the amount of carbon produced in streams</a:t>
            </a:r>
          </a:p>
        </p:txBody>
      </p:sp>
      <p:grpSp>
        <p:nvGrpSpPr>
          <p:cNvPr id="9" name="Group 1"/>
          <p:cNvGrpSpPr>
            <a:grpSpLocks/>
          </p:cNvGrpSpPr>
          <p:nvPr/>
        </p:nvGrpSpPr>
        <p:grpSpPr bwMode="auto">
          <a:xfrm>
            <a:off x="5520813" y="1466094"/>
            <a:ext cx="3200400" cy="6077439"/>
            <a:chOff x="0" y="0"/>
            <a:chExt cx="2999105" cy="5821439"/>
          </a:xfrm>
        </p:grpSpPr>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28" y="0"/>
              <a:ext cx="2806262" cy="512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p:cNvSpPr txBox="1">
              <a:spLocks noChangeArrowheads="1"/>
            </p:cNvSpPr>
            <p:nvPr/>
          </p:nvSpPr>
          <p:spPr bwMode="auto">
            <a:xfrm>
              <a:off x="0" y="5155324"/>
              <a:ext cx="2999105"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smtClean="0">
                  <a:ln>
                    <a:noFill/>
                  </a:ln>
                  <a:solidFill>
                    <a:schemeClr val="tx1"/>
                  </a:solidFill>
                  <a:effectLst/>
                  <a:latin typeface="Calibri" pitchFamily="34" charset="0"/>
                  <a:cs typeface="Arial" pitchFamily="34" charset="0"/>
                </a:rPr>
                <a:t>Figure 5.1.  Linear regression between surface water total nitrogen (A, r</a:t>
              </a:r>
              <a:r>
                <a:rPr kumimoji="0" lang="en-US" altLang="en-US" sz="1000" b="0" i="0" u="none" strike="noStrike" cap="none" normalizeH="0" baseline="30000" smtClean="0">
                  <a:ln>
                    <a:noFill/>
                  </a:ln>
                  <a:solidFill>
                    <a:schemeClr val="tx1"/>
                  </a:solidFill>
                  <a:effectLst/>
                  <a:latin typeface="Calibri" pitchFamily="34" charset="0"/>
                  <a:cs typeface="Arial" pitchFamily="34" charset="0"/>
                </a:rPr>
                <a:t>2</a:t>
              </a:r>
              <a:r>
                <a:rPr kumimoji="0" lang="en-US" altLang="en-US" sz="1000" b="0" i="0" u="none" strike="noStrike" cap="none" normalizeH="0" baseline="0" smtClean="0">
                  <a:ln>
                    <a:noFill/>
                  </a:ln>
                  <a:solidFill>
                    <a:schemeClr val="tx1"/>
                  </a:solidFill>
                  <a:effectLst/>
                  <a:latin typeface="Calibri" pitchFamily="34" charset="0"/>
                  <a:cs typeface="Arial" pitchFamily="34" charset="0"/>
                </a:rPr>
                <a:t>=0.40, p&lt;0.001) and total phosphorus (B, r</a:t>
              </a:r>
              <a:r>
                <a:rPr kumimoji="0" lang="en-US" altLang="en-US" sz="1000" b="0" i="0" u="none" strike="noStrike" cap="none" normalizeH="0" baseline="30000" smtClean="0">
                  <a:ln>
                    <a:noFill/>
                  </a:ln>
                  <a:solidFill>
                    <a:schemeClr val="tx1"/>
                  </a:solidFill>
                  <a:effectLst/>
                  <a:latin typeface="Calibri" pitchFamily="34" charset="0"/>
                  <a:cs typeface="Arial" pitchFamily="34" charset="0"/>
                </a:rPr>
                <a:t>2</a:t>
              </a:r>
              <a:r>
                <a:rPr kumimoji="0" lang="en-US" altLang="en-US" sz="1000" b="0" i="0" u="none" strike="noStrike" cap="none" normalizeH="0" baseline="0" smtClean="0">
                  <a:ln>
                    <a:noFill/>
                  </a:ln>
                  <a:solidFill>
                    <a:schemeClr val="tx1"/>
                  </a:solidFill>
                  <a:effectLst/>
                  <a:latin typeface="Calibri" pitchFamily="34" charset="0"/>
                  <a:cs typeface="Arial" pitchFamily="34" charset="0"/>
                </a:rPr>
                <a:t>=0.39, p&lt;0.001) and AFDM (g/m</a:t>
              </a:r>
              <a:r>
                <a:rPr kumimoji="0" lang="en-US" altLang="en-US" sz="1000" b="0" i="0" u="none" strike="noStrike" cap="none" normalizeH="0" baseline="30000" smtClean="0">
                  <a:ln>
                    <a:noFill/>
                  </a:ln>
                  <a:solidFill>
                    <a:schemeClr val="tx1"/>
                  </a:solidFill>
                  <a:effectLst/>
                  <a:latin typeface="Calibri" pitchFamily="34" charset="0"/>
                  <a:cs typeface="Arial" pitchFamily="34" charset="0"/>
                </a:rPr>
                <a:t>2</a:t>
              </a:r>
              <a:r>
                <a:rPr kumimoji="0" lang="en-US" altLang="en-US" sz="1000" b="0" i="0" u="none" strike="noStrike" cap="none" normalizeH="0" baseline="0" smtClean="0">
                  <a:ln>
                    <a:noFill/>
                  </a:ln>
                  <a:solidFill>
                    <a:schemeClr val="tx1"/>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66772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Matter Standing Stocks</a:t>
            </a:r>
            <a:endParaRPr lang="en-US" dirty="0"/>
          </a:p>
        </p:txBody>
      </p:sp>
      <p:grpSp>
        <p:nvGrpSpPr>
          <p:cNvPr id="3" name="Group 2"/>
          <p:cNvGrpSpPr/>
          <p:nvPr/>
        </p:nvGrpSpPr>
        <p:grpSpPr>
          <a:xfrm>
            <a:off x="228600" y="1896374"/>
            <a:ext cx="5638800" cy="4337055"/>
            <a:chOff x="0" y="21514"/>
            <a:chExt cx="4657725" cy="3431616"/>
          </a:xfrm>
        </p:grpSpPr>
        <p:grpSp>
          <p:nvGrpSpPr>
            <p:cNvPr id="4" name="Group 3"/>
            <p:cNvGrpSpPr/>
            <p:nvPr/>
          </p:nvGrpSpPr>
          <p:grpSpPr>
            <a:xfrm>
              <a:off x="0" y="21514"/>
              <a:ext cx="4657725" cy="3431616"/>
              <a:chOff x="0" y="21515"/>
              <a:chExt cx="4658062" cy="3431689"/>
            </a:xfrm>
          </p:grpSpPr>
          <p:graphicFrame>
            <p:nvGraphicFramePr>
              <p:cNvPr id="7" name="Chart 6"/>
              <p:cNvGraphicFramePr/>
              <p:nvPr/>
            </p:nvGraphicFramePr>
            <p:xfrm>
              <a:off x="0" y="1678193"/>
              <a:ext cx="2355925" cy="17750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0" y="21515"/>
              <a:ext cx="2366683" cy="1775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2291379" y="1678193"/>
              <a:ext cx="2366683" cy="1764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2259106" y="43030"/>
              <a:ext cx="2355925" cy="1764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2"/>
              <p:cNvSpPr txBox="1">
                <a:spLocks noChangeArrowheads="1"/>
              </p:cNvSpPr>
              <p:nvPr/>
            </p:nvSpPr>
            <p:spPr bwMode="auto">
              <a:xfrm>
                <a:off x="3108960" y="2560320"/>
                <a:ext cx="257810" cy="310515"/>
              </a:xfrm>
              <a:prstGeom prst="rect">
                <a:avLst/>
              </a:prstGeom>
              <a:noFill/>
              <a:ln w="9525">
                <a:noFill/>
                <a:miter lim="800000"/>
                <a:headEnd/>
                <a:tailEnd/>
              </a:ln>
            </p:spPr>
            <p:txBody>
              <a:bodyPr rot="0" vert="horz" wrap="square" lIns="91440" tIns="45720" rIns="91440" bIns="45720" anchor="t" anchorCtr="0">
                <a:noAutofit/>
              </a:bodyPr>
              <a:lstStyle/>
              <a:p>
                <a:pPr marL="0" marR="0" indent="0">
                  <a:lnSpc>
                    <a:spcPct val="115000"/>
                  </a:lnSpc>
                  <a:spcBef>
                    <a:spcPts val="0"/>
                  </a:spcBef>
                  <a:spcAft>
                    <a:spcPts val="1000"/>
                  </a:spcAft>
                </a:pPr>
                <a:endParaRPr lang="en-US" sz="1100" dirty="0">
                  <a:effectLst/>
                  <a:latin typeface="Calibri"/>
                  <a:ea typeface="Calibri"/>
                  <a:cs typeface="Times New Roman"/>
                </a:endParaRPr>
              </a:p>
            </p:txBody>
          </p:sp>
        </p:grpSp>
        <p:sp>
          <p:nvSpPr>
            <p:cNvPr id="5" name="Text Box 361"/>
            <p:cNvSpPr txBox="1"/>
            <p:nvPr/>
          </p:nvSpPr>
          <p:spPr>
            <a:xfrm>
              <a:off x="473337" y="1753497"/>
              <a:ext cx="300990" cy="3225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nSpc>
                  <a:spcPct val="115000"/>
                </a:lnSpc>
                <a:spcBef>
                  <a:spcPts val="0"/>
                </a:spcBef>
                <a:spcAft>
                  <a:spcPts val="1000"/>
                </a:spcAft>
              </a:pPr>
              <a:endParaRPr lang="en-US" sz="1100" dirty="0">
                <a:effectLst/>
                <a:latin typeface="Calibri"/>
                <a:ea typeface="Calibri"/>
                <a:cs typeface="Times New Roman"/>
              </a:endParaRPr>
            </a:p>
          </p:txBody>
        </p:sp>
        <p:sp>
          <p:nvSpPr>
            <p:cNvPr id="6" name="Text Box 362"/>
            <p:cNvSpPr txBox="1"/>
            <p:nvPr/>
          </p:nvSpPr>
          <p:spPr>
            <a:xfrm>
              <a:off x="2775473" y="1785769"/>
              <a:ext cx="300990" cy="3225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nSpc>
                  <a:spcPct val="115000"/>
                </a:lnSpc>
                <a:spcBef>
                  <a:spcPts val="0"/>
                </a:spcBef>
                <a:spcAft>
                  <a:spcPts val="1000"/>
                </a:spcAft>
              </a:pPr>
              <a:endParaRPr lang="en-US" sz="1100" dirty="0">
                <a:effectLst/>
                <a:latin typeface="Calibri"/>
                <a:ea typeface="Calibri"/>
                <a:cs typeface="Times New Roman"/>
              </a:endParaRPr>
            </a:p>
          </p:txBody>
        </p:sp>
      </p:grpSp>
      <p:sp>
        <p:nvSpPr>
          <p:cNvPr id="14" name="TextBox 13"/>
          <p:cNvSpPr txBox="1"/>
          <p:nvPr/>
        </p:nvSpPr>
        <p:spPr>
          <a:xfrm>
            <a:off x="5791200" y="2101334"/>
            <a:ext cx="2971800" cy="2677656"/>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Developed estimates of excess carbon storage</a:t>
            </a:r>
          </a:p>
          <a:p>
            <a:pPr marL="285750" indent="-285750">
              <a:buClr>
                <a:schemeClr val="accent2"/>
              </a:buClr>
              <a:buFont typeface="Wingdings" panose="05000000000000000000" pitchFamily="2" charset="2"/>
              <a:buChar char="q"/>
            </a:pPr>
            <a:endParaRPr lang="en-US" sz="2400" dirty="0"/>
          </a:p>
          <a:p>
            <a:pPr marL="285750" indent="-285750">
              <a:buClr>
                <a:schemeClr val="accent2"/>
              </a:buClr>
              <a:buFont typeface="Wingdings" panose="05000000000000000000" pitchFamily="2" charset="2"/>
              <a:buChar char="q"/>
            </a:pPr>
            <a:r>
              <a:rPr lang="en-US" sz="2400" dirty="0" smtClean="0"/>
              <a:t>Related these thresholds to DO numeric criteria</a:t>
            </a:r>
            <a:endParaRPr lang="en-US" sz="2400" dirty="0"/>
          </a:p>
        </p:txBody>
      </p:sp>
    </p:spTree>
    <p:extLst>
      <p:ext uri="{BB962C8B-B14F-4D97-AF65-F5344CB8AC3E}">
        <p14:creationId xmlns:p14="http://schemas.microsoft.com/office/powerpoint/2010/main" val="4273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Responses: TITAN</a:t>
            </a:r>
            <a:endParaRPr lang="en-US" dirty="0"/>
          </a:p>
        </p:txBody>
      </p:sp>
      <p:grpSp>
        <p:nvGrpSpPr>
          <p:cNvPr id="3" name="Group 3"/>
          <p:cNvGrpSpPr>
            <a:grpSpLocks/>
          </p:cNvGrpSpPr>
          <p:nvPr/>
        </p:nvGrpSpPr>
        <p:grpSpPr bwMode="auto">
          <a:xfrm>
            <a:off x="0" y="1828800"/>
            <a:ext cx="6213212" cy="4686554"/>
            <a:chOff x="290" y="464"/>
            <a:chExt cx="5232" cy="3902"/>
          </a:xfrm>
        </p:grpSpPr>
        <p:graphicFrame>
          <p:nvGraphicFramePr>
            <p:cNvPr id="4" name="Object 4"/>
            <p:cNvGraphicFramePr>
              <a:graphicFrameLocks noChangeAspect="1"/>
            </p:cNvGraphicFramePr>
            <p:nvPr>
              <p:extLst>
                <p:ext uri="{D42A27DB-BD31-4B8C-83A1-F6EECF244321}">
                  <p14:modId xmlns:p14="http://schemas.microsoft.com/office/powerpoint/2010/main" val="3934361430"/>
                </p:ext>
              </p:extLst>
            </p:nvPr>
          </p:nvGraphicFramePr>
          <p:xfrm>
            <a:off x="290" y="464"/>
            <a:ext cx="5232" cy="3902"/>
          </p:xfrm>
          <a:graphic>
            <a:graphicData uri="http://schemas.openxmlformats.org/presentationml/2006/ole">
              <mc:AlternateContent xmlns:mc="http://schemas.openxmlformats.org/markup-compatibility/2006">
                <mc:Choice xmlns:v="urn:schemas-microsoft-com:vml" Requires="v">
                  <p:oleObj spid="_x0000_s3082" name="Chart" r:id="rId3" imgW="5210175" imgH="3733800" progId="Excel.Chart.8">
                    <p:embed/>
                  </p:oleObj>
                </mc:Choice>
                <mc:Fallback>
                  <p:oleObj name="Chart" r:id="rId3" imgW="5210175" imgH="3733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 y="464"/>
                          <a:ext cx="5232" cy="390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5"/>
            <p:cNvSpPr>
              <a:spLocks noChangeArrowheads="1"/>
            </p:cNvSpPr>
            <p:nvPr/>
          </p:nvSpPr>
          <p:spPr bwMode="auto">
            <a:xfrm>
              <a:off x="3888" y="1584"/>
              <a:ext cx="144" cy="14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 name="AutoShape 6"/>
            <p:cNvSpPr>
              <a:spLocks noChangeArrowheads="1"/>
            </p:cNvSpPr>
            <p:nvPr/>
          </p:nvSpPr>
          <p:spPr bwMode="auto">
            <a:xfrm>
              <a:off x="3888" y="1344"/>
              <a:ext cx="144" cy="192"/>
            </a:xfrm>
            <a:prstGeom prst="diamond">
              <a:avLst/>
            </a:prstGeom>
            <a:solidFill>
              <a:srgbClr val="00206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 name="Text Box 7"/>
            <p:cNvSpPr txBox="1">
              <a:spLocks noChangeArrowheads="1"/>
            </p:cNvSpPr>
            <p:nvPr/>
          </p:nvSpPr>
          <p:spPr bwMode="auto">
            <a:xfrm>
              <a:off x="4032" y="1324"/>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1200" dirty="0" err="1">
                  <a:latin typeface="Arial" charset="0"/>
                </a:rPr>
                <a:t>SumZ</a:t>
              </a:r>
              <a:r>
                <a:rPr lang="en-US" altLang="en-US" sz="1200" dirty="0">
                  <a:latin typeface="Arial" charset="0"/>
                </a:rPr>
                <a:t> (-)</a:t>
              </a:r>
            </a:p>
          </p:txBody>
        </p:sp>
        <p:sp>
          <p:nvSpPr>
            <p:cNvPr id="8" name="Text Box 8"/>
            <p:cNvSpPr txBox="1">
              <a:spLocks noChangeArrowheads="1"/>
            </p:cNvSpPr>
            <p:nvPr/>
          </p:nvSpPr>
          <p:spPr bwMode="auto">
            <a:xfrm>
              <a:off x="4032" y="1536"/>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1200" dirty="0" err="1">
                  <a:latin typeface="Arial" charset="0"/>
                </a:rPr>
                <a:t>SumZ</a:t>
              </a:r>
              <a:r>
                <a:rPr lang="en-US" altLang="en-US" sz="1200" dirty="0">
                  <a:latin typeface="Arial" charset="0"/>
                </a:rPr>
                <a:t> (+)</a:t>
              </a:r>
            </a:p>
          </p:txBody>
        </p:sp>
      </p:grpSp>
      <p:sp>
        <p:nvSpPr>
          <p:cNvPr id="9" name="TextBox 8"/>
          <p:cNvSpPr txBox="1"/>
          <p:nvPr/>
        </p:nvSpPr>
        <p:spPr>
          <a:xfrm>
            <a:off x="6477000" y="1981200"/>
            <a:ext cx="2362200" cy="4247317"/>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dirty="0" smtClean="0"/>
              <a:t> Evaluate taxa that change predictably with nutrients</a:t>
            </a:r>
          </a:p>
          <a:p>
            <a:pPr marL="285750" indent="-285750">
              <a:buClr>
                <a:schemeClr val="accent2"/>
              </a:buClr>
              <a:buFont typeface="Wingdings" panose="05000000000000000000" pitchFamily="2" charset="2"/>
              <a:buChar char="q"/>
            </a:pPr>
            <a:endParaRPr lang="en-US" dirty="0"/>
          </a:p>
          <a:p>
            <a:pPr marL="285750" indent="-285750">
              <a:buClr>
                <a:schemeClr val="accent2"/>
              </a:buClr>
              <a:buFont typeface="Wingdings" panose="05000000000000000000" pitchFamily="2" charset="2"/>
              <a:buChar char="q"/>
            </a:pPr>
            <a:r>
              <a:rPr lang="en-US" dirty="0" smtClean="0"/>
              <a:t> Develop thresholds based on concentrations where changes are most pronounced</a:t>
            </a:r>
          </a:p>
          <a:p>
            <a:pPr marL="285750" indent="-285750">
              <a:buClr>
                <a:schemeClr val="accent2"/>
              </a:buClr>
              <a:buFont typeface="Wingdings" panose="05000000000000000000" pitchFamily="2" charset="2"/>
              <a:buChar char="q"/>
            </a:pPr>
            <a:endParaRPr lang="en-US" dirty="0"/>
          </a:p>
          <a:p>
            <a:pPr marL="285750" indent="-285750">
              <a:buClr>
                <a:schemeClr val="accent2"/>
              </a:buClr>
              <a:buFont typeface="Wingdings" panose="05000000000000000000" pitchFamily="2" charset="2"/>
              <a:buChar char="q"/>
            </a:pPr>
            <a:r>
              <a:rPr lang="en-US" dirty="0" smtClean="0"/>
              <a:t> Models were developed for diatoms (algae) and macroinvertebrates (bugs)</a:t>
            </a:r>
            <a:endParaRPr lang="en-US" dirty="0"/>
          </a:p>
        </p:txBody>
      </p:sp>
    </p:spTree>
    <p:extLst>
      <p:ext uri="{BB962C8B-B14F-4D97-AF65-F5344CB8AC3E}">
        <p14:creationId xmlns:p14="http://schemas.microsoft.com/office/powerpoint/2010/main" val="240787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 to Biological Assessments</a:t>
            </a:r>
            <a:endParaRPr lang="en-US" dirty="0"/>
          </a:p>
        </p:txBody>
      </p:sp>
      <p:grpSp>
        <p:nvGrpSpPr>
          <p:cNvPr id="11" name="Group 10"/>
          <p:cNvGrpSpPr/>
          <p:nvPr/>
        </p:nvGrpSpPr>
        <p:grpSpPr>
          <a:xfrm>
            <a:off x="1524000" y="1892752"/>
            <a:ext cx="6062215" cy="4243529"/>
            <a:chOff x="3001983" y="559842"/>
            <a:chExt cx="6062215" cy="424352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983" y="559842"/>
              <a:ext cx="6062215" cy="4025199"/>
            </a:xfrm>
            <a:prstGeom prst="rect">
              <a:avLst/>
            </a:prstGeom>
          </p:spPr>
        </p:pic>
        <p:sp>
          <p:nvSpPr>
            <p:cNvPr id="5" name="TextBox 4"/>
            <p:cNvSpPr txBox="1"/>
            <p:nvPr/>
          </p:nvSpPr>
          <p:spPr>
            <a:xfrm>
              <a:off x="3733800" y="4187819"/>
              <a:ext cx="901829" cy="307777"/>
            </a:xfrm>
            <a:prstGeom prst="rect">
              <a:avLst/>
            </a:prstGeom>
            <a:solidFill>
              <a:schemeClr val="accent2"/>
            </a:solidFill>
          </p:spPr>
          <p:txBody>
            <a:bodyPr wrap="square" rtlCol="0">
              <a:spAutoFit/>
            </a:bodyPr>
            <a:lstStyle/>
            <a:p>
              <a:pPr algn="ctr"/>
              <a:r>
                <a:rPr lang="en-US" sz="1400" dirty="0" smtClean="0">
                  <a:solidFill>
                    <a:schemeClr val="bg2"/>
                  </a:solidFill>
                </a:rPr>
                <a:t>&lt;0.433 </a:t>
              </a:r>
            </a:p>
          </p:txBody>
        </p:sp>
        <p:sp>
          <p:nvSpPr>
            <p:cNvPr id="6" name="TextBox 5"/>
            <p:cNvSpPr txBox="1"/>
            <p:nvPr/>
          </p:nvSpPr>
          <p:spPr>
            <a:xfrm>
              <a:off x="4813171" y="4187819"/>
              <a:ext cx="901829" cy="307777"/>
            </a:xfrm>
            <a:prstGeom prst="rect">
              <a:avLst/>
            </a:prstGeom>
            <a:solidFill>
              <a:schemeClr val="accent2"/>
            </a:solidFill>
          </p:spPr>
          <p:txBody>
            <a:bodyPr wrap="square" rtlCol="0">
              <a:spAutoFit/>
            </a:bodyPr>
            <a:lstStyle/>
            <a:p>
              <a:pPr algn="ctr"/>
              <a:r>
                <a:rPr lang="en-US" sz="1400" dirty="0" smtClean="0">
                  <a:solidFill>
                    <a:schemeClr val="bg2"/>
                  </a:solidFill>
                </a:rPr>
                <a:t>&gt;0.433 </a:t>
              </a:r>
            </a:p>
          </p:txBody>
        </p:sp>
        <p:sp>
          <p:nvSpPr>
            <p:cNvPr id="7" name="TextBox 6"/>
            <p:cNvSpPr txBox="1"/>
            <p:nvPr/>
          </p:nvSpPr>
          <p:spPr>
            <a:xfrm>
              <a:off x="4012949" y="4495594"/>
              <a:ext cx="1447800" cy="307777"/>
            </a:xfrm>
            <a:prstGeom prst="rect">
              <a:avLst/>
            </a:prstGeom>
            <a:noFill/>
          </p:spPr>
          <p:txBody>
            <a:bodyPr wrap="square" rtlCol="0">
              <a:spAutoFit/>
            </a:bodyPr>
            <a:lstStyle/>
            <a:p>
              <a:pPr algn="ctr"/>
              <a:r>
                <a:rPr lang="en-US" sz="1400" b="1" dirty="0" smtClean="0">
                  <a:solidFill>
                    <a:sysClr val="windowText" lastClr="000000"/>
                  </a:solidFill>
                </a:rPr>
                <a:t>TN mg/L</a:t>
              </a:r>
              <a:endParaRPr lang="en-US" sz="1400" b="1" dirty="0">
                <a:solidFill>
                  <a:sysClr val="windowText" lastClr="000000"/>
                </a:solidFill>
              </a:endParaRPr>
            </a:p>
          </p:txBody>
        </p:sp>
        <p:sp>
          <p:nvSpPr>
            <p:cNvPr id="8" name="TextBox 7"/>
            <p:cNvSpPr txBox="1"/>
            <p:nvPr/>
          </p:nvSpPr>
          <p:spPr>
            <a:xfrm>
              <a:off x="6781800" y="4191000"/>
              <a:ext cx="901829" cy="307777"/>
            </a:xfrm>
            <a:prstGeom prst="rect">
              <a:avLst/>
            </a:prstGeom>
            <a:solidFill>
              <a:schemeClr val="accent2"/>
            </a:solidFill>
          </p:spPr>
          <p:txBody>
            <a:bodyPr wrap="square" rtlCol="0">
              <a:spAutoFit/>
            </a:bodyPr>
            <a:lstStyle/>
            <a:p>
              <a:pPr algn="ctr"/>
              <a:r>
                <a:rPr lang="en-US" sz="1400" dirty="0" smtClean="0">
                  <a:solidFill>
                    <a:schemeClr val="bg2"/>
                  </a:solidFill>
                </a:rPr>
                <a:t>&lt;0.045 </a:t>
              </a:r>
            </a:p>
          </p:txBody>
        </p:sp>
        <p:sp>
          <p:nvSpPr>
            <p:cNvPr id="9" name="TextBox 8"/>
            <p:cNvSpPr txBox="1"/>
            <p:nvPr/>
          </p:nvSpPr>
          <p:spPr>
            <a:xfrm>
              <a:off x="7861171" y="4191000"/>
              <a:ext cx="901829" cy="307777"/>
            </a:xfrm>
            <a:prstGeom prst="rect">
              <a:avLst/>
            </a:prstGeom>
            <a:solidFill>
              <a:schemeClr val="accent2"/>
            </a:solidFill>
          </p:spPr>
          <p:txBody>
            <a:bodyPr wrap="square" rtlCol="0">
              <a:spAutoFit/>
            </a:bodyPr>
            <a:lstStyle/>
            <a:p>
              <a:pPr algn="ctr"/>
              <a:r>
                <a:rPr lang="en-US" sz="1400" dirty="0" smtClean="0">
                  <a:solidFill>
                    <a:schemeClr val="bg2"/>
                  </a:solidFill>
                </a:rPr>
                <a:t>&gt;0.045 </a:t>
              </a:r>
            </a:p>
          </p:txBody>
        </p:sp>
      </p:grpSp>
      <p:sp>
        <p:nvSpPr>
          <p:cNvPr id="12" name="TextBox 11"/>
          <p:cNvSpPr txBox="1"/>
          <p:nvPr/>
        </p:nvSpPr>
        <p:spPr>
          <a:xfrm>
            <a:off x="5562600" y="5828506"/>
            <a:ext cx="1447800" cy="307777"/>
          </a:xfrm>
          <a:prstGeom prst="rect">
            <a:avLst/>
          </a:prstGeom>
          <a:noFill/>
        </p:spPr>
        <p:txBody>
          <a:bodyPr wrap="square" rtlCol="0">
            <a:spAutoFit/>
          </a:bodyPr>
          <a:lstStyle/>
          <a:p>
            <a:pPr algn="ctr"/>
            <a:r>
              <a:rPr lang="en-US" sz="1400" b="1" dirty="0" smtClean="0">
                <a:solidFill>
                  <a:sysClr val="windowText" lastClr="000000"/>
                </a:solidFill>
              </a:rPr>
              <a:t>TP mg/L</a:t>
            </a:r>
            <a:endParaRPr lang="en-US" sz="1400" b="1" dirty="0">
              <a:solidFill>
                <a:sysClr val="windowText" lastClr="000000"/>
              </a:solidFill>
            </a:endParaRPr>
          </a:p>
        </p:txBody>
      </p:sp>
      <p:sp>
        <p:nvSpPr>
          <p:cNvPr id="3" name="Rectangle 2"/>
          <p:cNvSpPr/>
          <p:nvPr/>
        </p:nvSpPr>
        <p:spPr>
          <a:xfrm>
            <a:off x="4555107" y="3276600"/>
            <a:ext cx="24549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71600" y="3505200"/>
            <a:ext cx="381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1035754" y="3563870"/>
            <a:ext cx="710451" cy="461665"/>
          </a:xfrm>
          <a:prstGeom prst="rect">
            <a:avLst/>
          </a:prstGeom>
          <a:noFill/>
        </p:spPr>
        <p:txBody>
          <a:bodyPr wrap="none" rtlCol="0">
            <a:spAutoFit/>
          </a:bodyPr>
          <a:lstStyle/>
          <a:p>
            <a:r>
              <a:rPr lang="en-US" sz="2400" dirty="0" smtClean="0"/>
              <a:t>O/E</a:t>
            </a:r>
            <a:endParaRPr lang="en-US" sz="2400" dirty="0"/>
          </a:p>
        </p:txBody>
      </p:sp>
    </p:spTree>
    <p:extLst>
      <p:ext uri="{BB962C8B-B14F-4D97-AF65-F5344CB8AC3E}">
        <p14:creationId xmlns:p14="http://schemas.microsoft.com/office/powerpoint/2010/main" val="198288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 Uses</a:t>
            </a:r>
            <a:endParaRPr lang="en-US" dirty="0"/>
          </a:p>
        </p:txBody>
      </p:sp>
      <p:grpSp>
        <p:nvGrpSpPr>
          <p:cNvPr id="3" name="Group 2"/>
          <p:cNvGrpSpPr/>
          <p:nvPr/>
        </p:nvGrpSpPr>
        <p:grpSpPr>
          <a:xfrm>
            <a:off x="19642" y="1710387"/>
            <a:ext cx="3282950" cy="4269105"/>
            <a:chOff x="0" y="0"/>
            <a:chExt cx="3282950" cy="4269047"/>
          </a:xfrm>
        </p:grpSpPr>
        <p:grpSp>
          <p:nvGrpSpPr>
            <p:cNvPr id="4" name="Group 3"/>
            <p:cNvGrpSpPr/>
            <p:nvPr/>
          </p:nvGrpSpPr>
          <p:grpSpPr>
            <a:xfrm>
              <a:off x="0" y="83127"/>
              <a:ext cx="3282950" cy="4185920"/>
              <a:chOff x="0" y="83127"/>
              <a:chExt cx="3282950" cy="4185920"/>
            </a:xfrm>
          </p:grpSpPr>
          <p:grpSp>
            <p:nvGrpSpPr>
              <p:cNvPr id="13" name="Group 12"/>
              <p:cNvGrpSpPr/>
              <p:nvPr/>
            </p:nvGrpSpPr>
            <p:grpSpPr>
              <a:xfrm>
                <a:off x="0" y="83127"/>
                <a:ext cx="3282950" cy="4185920"/>
                <a:chOff x="0" y="83127"/>
                <a:chExt cx="3283027" cy="4186409"/>
              </a:xfrm>
            </p:grpSpPr>
            <p:graphicFrame>
              <p:nvGraphicFramePr>
                <p:cNvPr id="16" name="Chart 15"/>
                <p:cNvGraphicFramePr/>
                <p:nvPr/>
              </p:nvGraphicFramePr>
              <p:xfrm>
                <a:off x="0" y="83127"/>
                <a:ext cx="3183875" cy="2192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nvGraphicFramePr>
              <p:xfrm>
                <a:off x="0" y="2319551"/>
                <a:ext cx="3283027" cy="1949985"/>
              </p:xfrm>
              <a:graphic>
                <a:graphicData uri="http://schemas.openxmlformats.org/drawingml/2006/chart">
                  <c:chart xmlns:c="http://schemas.openxmlformats.org/drawingml/2006/chart" xmlns:r="http://schemas.openxmlformats.org/officeDocument/2006/relationships" r:id="rId3"/>
                </a:graphicData>
              </a:graphic>
            </p:graphicFrame>
          </p:grpSp>
          <p:sp>
            <p:nvSpPr>
              <p:cNvPr id="14" name="Text Box 2"/>
              <p:cNvSpPr txBox="1">
                <a:spLocks noChangeArrowheads="1"/>
              </p:cNvSpPr>
              <p:nvPr/>
            </p:nvSpPr>
            <p:spPr bwMode="auto">
              <a:xfrm>
                <a:off x="2710149" y="204313"/>
                <a:ext cx="275422" cy="2533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0000"/>
                  </a:lnSpc>
                  <a:spcBef>
                    <a:spcPts val="0"/>
                  </a:spcBef>
                  <a:spcAft>
                    <a:spcPts val="900"/>
                  </a:spcAft>
                </a:pPr>
                <a:r>
                  <a:rPr lang="en-US" sz="1150" b="1" kern="1200">
                    <a:effectLst/>
                    <a:latin typeface="Tw Cen MT"/>
                    <a:ea typeface="Tw Cen MT"/>
                    <a:cs typeface="Times New Roman"/>
                  </a:rPr>
                  <a:t>A</a:t>
                </a:r>
                <a:endParaRPr lang="en-US" sz="1150" kern="1200">
                  <a:effectLst/>
                  <a:latin typeface="Tw Cen MT"/>
                  <a:ea typeface="Tw Cen MT"/>
                  <a:cs typeface="Times New Roman"/>
                </a:endParaRPr>
              </a:p>
            </p:txBody>
          </p:sp>
          <p:sp>
            <p:nvSpPr>
              <p:cNvPr id="15" name="Text Box 2"/>
              <p:cNvSpPr txBox="1">
                <a:spLocks noChangeArrowheads="1"/>
              </p:cNvSpPr>
              <p:nvPr/>
            </p:nvSpPr>
            <p:spPr bwMode="auto">
              <a:xfrm>
                <a:off x="2754217" y="2473788"/>
                <a:ext cx="274955" cy="2533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0000"/>
                  </a:lnSpc>
                  <a:spcBef>
                    <a:spcPts val="0"/>
                  </a:spcBef>
                  <a:spcAft>
                    <a:spcPts val="900"/>
                  </a:spcAft>
                </a:pPr>
                <a:r>
                  <a:rPr lang="en-US" sz="1150" b="1" kern="1200">
                    <a:effectLst/>
                    <a:latin typeface="Tw Cen MT"/>
                    <a:ea typeface="Tw Cen MT"/>
                    <a:cs typeface="Times New Roman"/>
                  </a:rPr>
                  <a:t>B</a:t>
                </a:r>
                <a:endParaRPr lang="en-US" sz="1150" kern="1200">
                  <a:effectLst/>
                  <a:latin typeface="Tw Cen MT"/>
                  <a:ea typeface="Tw Cen MT"/>
                  <a:cs typeface="Times New Roman"/>
                </a:endParaRPr>
              </a:p>
            </p:txBody>
          </p:sp>
        </p:grpSp>
        <p:sp>
          <p:nvSpPr>
            <p:cNvPr id="5" name="Text Box 2"/>
            <p:cNvSpPr txBox="1">
              <a:spLocks noChangeArrowheads="1"/>
            </p:cNvSpPr>
            <p:nvPr/>
          </p:nvSpPr>
          <p:spPr bwMode="auto">
            <a:xfrm>
              <a:off x="498764" y="0"/>
              <a:ext cx="467833"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96.6</a:t>
              </a:r>
              <a:endParaRPr lang="en-US" sz="1150" kern="1200">
                <a:effectLst/>
                <a:latin typeface="Tw Cen MT"/>
                <a:ea typeface="Tw Cen MT"/>
                <a:cs typeface="Times New Roman"/>
              </a:endParaRPr>
            </a:p>
          </p:txBody>
        </p:sp>
        <p:sp>
          <p:nvSpPr>
            <p:cNvPr id="6" name="Text Box 8"/>
            <p:cNvSpPr txBox="1">
              <a:spLocks noChangeArrowheads="1"/>
            </p:cNvSpPr>
            <p:nvPr/>
          </p:nvSpPr>
          <p:spPr bwMode="auto">
            <a:xfrm>
              <a:off x="819398" y="118753"/>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92.4</a:t>
              </a:r>
              <a:endParaRPr lang="en-US" sz="1150" kern="1200">
                <a:effectLst/>
                <a:latin typeface="Tw Cen MT"/>
                <a:ea typeface="Tw Cen MT"/>
                <a:cs typeface="Times New Roman"/>
              </a:endParaRPr>
            </a:p>
          </p:txBody>
        </p:sp>
        <p:sp>
          <p:nvSpPr>
            <p:cNvPr id="7" name="Text Box 9"/>
            <p:cNvSpPr txBox="1">
              <a:spLocks noChangeArrowheads="1"/>
            </p:cNvSpPr>
            <p:nvPr/>
          </p:nvSpPr>
          <p:spPr bwMode="auto">
            <a:xfrm>
              <a:off x="1128156" y="605641"/>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59.8</a:t>
              </a:r>
              <a:endParaRPr lang="en-US" sz="1150" kern="1200">
                <a:effectLst/>
                <a:latin typeface="Tw Cen MT"/>
                <a:ea typeface="Tw Cen MT"/>
                <a:cs typeface="Times New Roman"/>
              </a:endParaRPr>
            </a:p>
          </p:txBody>
        </p:sp>
        <p:sp>
          <p:nvSpPr>
            <p:cNvPr id="8" name="Text Box 11"/>
            <p:cNvSpPr txBox="1">
              <a:spLocks noChangeArrowheads="1"/>
            </p:cNvSpPr>
            <p:nvPr/>
          </p:nvSpPr>
          <p:spPr bwMode="auto">
            <a:xfrm>
              <a:off x="1425039" y="1235033"/>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17.5</a:t>
              </a:r>
              <a:endParaRPr lang="en-US" sz="1150" kern="1200">
                <a:effectLst/>
                <a:latin typeface="Tw Cen MT"/>
                <a:ea typeface="Tw Cen MT"/>
                <a:cs typeface="Times New Roman"/>
              </a:endParaRPr>
            </a:p>
          </p:txBody>
        </p:sp>
        <p:sp>
          <p:nvSpPr>
            <p:cNvPr id="9" name="Text Box 14"/>
            <p:cNvSpPr txBox="1">
              <a:spLocks noChangeArrowheads="1"/>
            </p:cNvSpPr>
            <p:nvPr/>
          </p:nvSpPr>
          <p:spPr bwMode="auto">
            <a:xfrm>
              <a:off x="1745673" y="1068779"/>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29.3</a:t>
              </a:r>
              <a:endParaRPr lang="en-US" sz="1150" kern="1200">
                <a:effectLst/>
                <a:latin typeface="Tw Cen MT"/>
                <a:ea typeface="Tw Cen MT"/>
                <a:cs typeface="Times New Roman"/>
              </a:endParaRPr>
            </a:p>
          </p:txBody>
        </p:sp>
        <p:sp>
          <p:nvSpPr>
            <p:cNvPr id="10" name="Text Box 15"/>
            <p:cNvSpPr txBox="1">
              <a:spLocks noChangeArrowheads="1"/>
            </p:cNvSpPr>
            <p:nvPr/>
          </p:nvSpPr>
          <p:spPr bwMode="auto">
            <a:xfrm>
              <a:off x="2042556" y="1306285"/>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13.8</a:t>
              </a:r>
              <a:endParaRPr lang="en-US" sz="1150" kern="1200">
                <a:effectLst/>
                <a:latin typeface="Tw Cen MT"/>
                <a:ea typeface="Tw Cen MT"/>
                <a:cs typeface="Times New Roman"/>
              </a:endParaRPr>
            </a:p>
          </p:txBody>
        </p:sp>
        <p:sp>
          <p:nvSpPr>
            <p:cNvPr id="11" name="Text Box 16"/>
            <p:cNvSpPr txBox="1">
              <a:spLocks noChangeArrowheads="1"/>
            </p:cNvSpPr>
            <p:nvPr/>
          </p:nvSpPr>
          <p:spPr bwMode="auto">
            <a:xfrm>
              <a:off x="2363190" y="1306285"/>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14.2</a:t>
              </a:r>
              <a:endParaRPr lang="en-US" sz="1150" kern="1200">
                <a:effectLst/>
                <a:latin typeface="Tw Cen MT"/>
                <a:ea typeface="Tw Cen MT"/>
                <a:cs typeface="Times New Roman"/>
              </a:endParaRPr>
            </a:p>
          </p:txBody>
        </p:sp>
        <p:sp>
          <p:nvSpPr>
            <p:cNvPr id="12" name="Text Box 17"/>
            <p:cNvSpPr txBox="1">
              <a:spLocks noChangeArrowheads="1"/>
            </p:cNvSpPr>
            <p:nvPr/>
          </p:nvSpPr>
          <p:spPr bwMode="auto">
            <a:xfrm>
              <a:off x="2660073" y="1413163"/>
              <a:ext cx="467360" cy="2971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0000"/>
                </a:lnSpc>
                <a:spcBef>
                  <a:spcPts val="0"/>
                </a:spcBef>
                <a:spcAft>
                  <a:spcPts val="900"/>
                </a:spcAft>
              </a:pPr>
              <a:r>
                <a:rPr lang="en-US" sz="800" kern="1200">
                  <a:effectLst/>
                  <a:latin typeface="Tw Cen MT"/>
                  <a:ea typeface="Tw Cen MT"/>
                  <a:cs typeface="Times New Roman"/>
                </a:rPr>
                <a:t>7.8</a:t>
              </a:r>
              <a:endParaRPr lang="en-US" sz="1150" kern="1200">
                <a:effectLst/>
                <a:latin typeface="Tw Cen MT"/>
                <a:ea typeface="Tw Cen MT"/>
                <a:cs typeface="Times New Roman"/>
              </a:endParaRPr>
            </a:p>
          </p:txBody>
        </p:sp>
      </p:grpSp>
      <p:sp>
        <p:nvSpPr>
          <p:cNvPr id="18" name="Rectangle 17"/>
          <p:cNvSpPr/>
          <p:nvPr/>
        </p:nvSpPr>
        <p:spPr>
          <a:xfrm>
            <a:off x="384113" y="5943600"/>
            <a:ext cx="152400" cy="1266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4113" y="6340186"/>
            <a:ext cx="152400" cy="12668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7459" y="5837636"/>
            <a:ext cx="2274662" cy="338554"/>
          </a:xfrm>
          <a:prstGeom prst="rect">
            <a:avLst/>
          </a:prstGeom>
          <a:noFill/>
        </p:spPr>
        <p:txBody>
          <a:bodyPr wrap="none" rtlCol="0">
            <a:spAutoFit/>
          </a:bodyPr>
          <a:lstStyle/>
          <a:p>
            <a:r>
              <a:rPr lang="en-US" sz="1600" dirty="0" smtClean="0"/>
              <a:t>= Users (~3/4 of </a:t>
            </a:r>
            <a:r>
              <a:rPr lang="en-US" sz="1600" dirty="0" err="1" smtClean="0"/>
              <a:t>Utahns</a:t>
            </a:r>
            <a:r>
              <a:rPr lang="en-US" sz="1600" dirty="0" smtClean="0"/>
              <a:t>)</a:t>
            </a:r>
            <a:endParaRPr lang="en-US" sz="1600" dirty="0"/>
          </a:p>
        </p:txBody>
      </p:sp>
      <p:sp>
        <p:nvSpPr>
          <p:cNvPr id="21" name="TextBox 20"/>
          <p:cNvSpPr txBox="1"/>
          <p:nvPr/>
        </p:nvSpPr>
        <p:spPr>
          <a:xfrm>
            <a:off x="518406" y="6234251"/>
            <a:ext cx="1207382" cy="338554"/>
          </a:xfrm>
          <a:prstGeom prst="rect">
            <a:avLst/>
          </a:prstGeom>
          <a:noFill/>
        </p:spPr>
        <p:txBody>
          <a:bodyPr wrap="none" rtlCol="0">
            <a:spAutoFit/>
          </a:bodyPr>
          <a:lstStyle/>
          <a:p>
            <a:r>
              <a:rPr lang="en-US" sz="1600" dirty="0" smtClean="0"/>
              <a:t>= Non-Users</a:t>
            </a:r>
            <a:endParaRPr lang="en-US" sz="1600" dirty="0"/>
          </a:p>
        </p:txBody>
      </p:sp>
      <p:pic>
        <p:nvPicPr>
          <p:cNvPr id="22" name="Picture 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955767"/>
            <a:ext cx="2133600" cy="2366312"/>
          </a:xfrm>
          <a:prstGeom prst="rect">
            <a:avLst/>
          </a:prstGeom>
          <a:noFill/>
          <a:ln>
            <a:noFill/>
          </a:ln>
        </p:spPr>
      </p:pic>
      <p:pic>
        <p:nvPicPr>
          <p:cNvPr id="23" name="Picture 2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8823" y="2041387"/>
            <a:ext cx="1645920" cy="2185035"/>
          </a:xfrm>
          <a:prstGeom prst="rect">
            <a:avLst/>
          </a:prstGeom>
          <a:noFill/>
          <a:ln>
            <a:noFill/>
          </a:ln>
        </p:spPr>
      </p:pic>
      <p:sp>
        <p:nvSpPr>
          <p:cNvPr id="24" name="TextBox 23"/>
          <p:cNvSpPr txBox="1"/>
          <p:nvPr/>
        </p:nvSpPr>
        <p:spPr>
          <a:xfrm>
            <a:off x="5715000" y="2027226"/>
            <a:ext cx="2971800" cy="2954655"/>
          </a:xfrm>
          <a:prstGeom prst="rect">
            <a:avLst/>
          </a:prstGeom>
          <a:noFill/>
        </p:spPr>
        <p:txBody>
          <a:bodyPr wrap="square" rtlCol="0">
            <a:spAutoFit/>
          </a:bodyPr>
          <a:lstStyle/>
          <a:p>
            <a:r>
              <a:rPr lang="en-US" sz="2400" dirty="0" smtClean="0"/>
              <a:t>Survey asked, </a:t>
            </a:r>
          </a:p>
          <a:p>
            <a:endParaRPr lang="en-US" dirty="0"/>
          </a:p>
          <a:p>
            <a:r>
              <a:rPr lang="en-US" dirty="0" smtClean="0"/>
              <a:t>“</a:t>
            </a:r>
            <a:r>
              <a:rPr lang="en-US" dirty="0"/>
              <a:t>For each photograph on the insert tell us if the level of algae would be desirable or undesirable for YOUR most common uses of rivers, if any. There are no correct answers; this is your opinion only. Fill in one bubble for each number</a:t>
            </a:r>
            <a:r>
              <a:rPr lang="en-US" dirty="0" smtClean="0"/>
              <a:t>.”</a:t>
            </a:r>
            <a:endParaRPr lang="en-US" dirty="0"/>
          </a:p>
        </p:txBody>
      </p:sp>
    </p:spTree>
    <p:extLst>
      <p:ext uri="{BB962C8B-B14F-4D97-AF65-F5344CB8AC3E}">
        <p14:creationId xmlns:p14="http://schemas.microsoft.com/office/powerpoint/2010/main" val="305295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2" name="Group 131"/>
          <p:cNvGrpSpPr/>
          <p:nvPr/>
        </p:nvGrpSpPr>
        <p:grpSpPr>
          <a:xfrm>
            <a:off x="541170" y="604974"/>
            <a:ext cx="7987680" cy="5545462"/>
            <a:chOff x="903853" y="451149"/>
            <a:chExt cx="7987680" cy="5545462"/>
          </a:xfrm>
        </p:grpSpPr>
        <p:sp>
          <p:nvSpPr>
            <p:cNvPr id="133" name="TextBox 132"/>
            <p:cNvSpPr txBox="1"/>
            <p:nvPr/>
          </p:nvSpPr>
          <p:spPr>
            <a:xfrm>
              <a:off x="7067936" y="4593271"/>
              <a:ext cx="1823597" cy="584775"/>
            </a:xfrm>
            <a:prstGeom prst="rect">
              <a:avLst/>
            </a:prstGeom>
            <a:noFill/>
          </p:spPr>
          <p:txBody>
            <a:bodyPr wrap="square" rtlCol="0">
              <a:spAutoFit/>
            </a:bodyPr>
            <a:lstStyle/>
            <a:p>
              <a:r>
                <a:rPr lang="en-US" sz="1600" dirty="0" smtClean="0">
                  <a:solidFill>
                    <a:schemeClr val="tx2"/>
                  </a:solidFill>
                </a:rPr>
                <a:t>Functional Responses</a:t>
              </a:r>
              <a:endParaRPr lang="en-US" sz="1600" dirty="0">
                <a:solidFill>
                  <a:schemeClr val="tx2"/>
                </a:solidFill>
              </a:endParaRPr>
            </a:p>
          </p:txBody>
        </p:sp>
        <p:sp>
          <p:nvSpPr>
            <p:cNvPr id="134" name="TextBox 133"/>
            <p:cNvSpPr txBox="1"/>
            <p:nvPr/>
          </p:nvSpPr>
          <p:spPr>
            <a:xfrm>
              <a:off x="7067936" y="3486238"/>
              <a:ext cx="1823597" cy="584775"/>
            </a:xfrm>
            <a:prstGeom prst="rect">
              <a:avLst/>
            </a:prstGeom>
            <a:noFill/>
          </p:spPr>
          <p:txBody>
            <a:bodyPr wrap="square" rtlCol="0">
              <a:spAutoFit/>
            </a:bodyPr>
            <a:lstStyle/>
            <a:p>
              <a:r>
                <a:rPr lang="en-US" sz="1600" dirty="0" smtClean="0">
                  <a:solidFill>
                    <a:schemeClr val="accent3">
                      <a:lumMod val="75000"/>
                    </a:schemeClr>
                  </a:solidFill>
                </a:rPr>
                <a:t>Structural Responses</a:t>
              </a:r>
              <a:endParaRPr lang="en-US" sz="1600" dirty="0">
                <a:solidFill>
                  <a:schemeClr val="accent3">
                    <a:lumMod val="75000"/>
                  </a:schemeClr>
                </a:solidFill>
              </a:endParaRPr>
            </a:p>
          </p:txBody>
        </p:sp>
        <p:grpSp>
          <p:nvGrpSpPr>
            <p:cNvPr id="135" name="Group 134"/>
            <p:cNvGrpSpPr/>
            <p:nvPr/>
          </p:nvGrpSpPr>
          <p:grpSpPr>
            <a:xfrm>
              <a:off x="903853" y="451149"/>
              <a:ext cx="7487813" cy="5545462"/>
              <a:chOff x="903853" y="451149"/>
              <a:chExt cx="7487813" cy="5545462"/>
            </a:xfrm>
          </p:grpSpPr>
          <p:grpSp>
            <p:nvGrpSpPr>
              <p:cNvPr id="136" name="Group 135"/>
              <p:cNvGrpSpPr/>
              <p:nvPr/>
            </p:nvGrpSpPr>
            <p:grpSpPr>
              <a:xfrm>
                <a:off x="903853" y="451149"/>
                <a:ext cx="7487813" cy="5545462"/>
                <a:chOff x="914400" y="525814"/>
                <a:chExt cx="7487813" cy="5545462"/>
              </a:xfrm>
            </p:grpSpPr>
            <p:grpSp>
              <p:nvGrpSpPr>
                <p:cNvPr id="173" name="Group 172"/>
                <p:cNvGrpSpPr/>
                <p:nvPr/>
              </p:nvGrpSpPr>
              <p:grpSpPr>
                <a:xfrm>
                  <a:off x="914400" y="5232148"/>
                  <a:ext cx="5410200" cy="152400"/>
                  <a:chOff x="914400" y="5232148"/>
                  <a:chExt cx="5410200" cy="152400"/>
                </a:xfrm>
              </p:grpSpPr>
              <p:grpSp>
                <p:nvGrpSpPr>
                  <p:cNvPr id="220" name="Group 219"/>
                  <p:cNvGrpSpPr/>
                  <p:nvPr/>
                </p:nvGrpSpPr>
                <p:grpSpPr>
                  <a:xfrm>
                    <a:off x="914400" y="5232148"/>
                    <a:ext cx="491661" cy="152400"/>
                    <a:chOff x="914400" y="5168774"/>
                    <a:chExt cx="388545" cy="165226"/>
                  </a:xfrm>
                </p:grpSpPr>
                <p:cxnSp>
                  <p:nvCxnSpPr>
                    <p:cNvPr id="261" name="Straight Connector 260"/>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a:off x="1406061" y="5232148"/>
                    <a:ext cx="491661" cy="152400"/>
                    <a:chOff x="914400" y="5168774"/>
                    <a:chExt cx="388545" cy="165226"/>
                  </a:xfrm>
                </p:grpSpPr>
                <p:cxnSp>
                  <p:nvCxnSpPr>
                    <p:cNvPr id="258" name="Straight Connector 257"/>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1899639" y="5232148"/>
                    <a:ext cx="491661" cy="152400"/>
                    <a:chOff x="914400" y="5168774"/>
                    <a:chExt cx="388545" cy="165226"/>
                  </a:xfrm>
                </p:grpSpPr>
                <p:cxnSp>
                  <p:nvCxnSpPr>
                    <p:cNvPr id="255" name="Straight Connector 254"/>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2386531" y="5232148"/>
                    <a:ext cx="491661" cy="152400"/>
                    <a:chOff x="914400" y="5168774"/>
                    <a:chExt cx="388545" cy="165226"/>
                  </a:xfrm>
                </p:grpSpPr>
                <p:cxnSp>
                  <p:nvCxnSpPr>
                    <p:cNvPr id="252" name="Straight Connector 251"/>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a:off x="2880564" y="5232148"/>
                    <a:ext cx="491661" cy="152400"/>
                    <a:chOff x="914400" y="5168774"/>
                    <a:chExt cx="388545" cy="165226"/>
                  </a:xfrm>
                </p:grpSpPr>
                <p:cxnSp>
                  <p:nvCxnSpPr>
                    <p:cNvPr id="249" name="Straight Connector 248"/>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366037" y="5232148"/>
                    <a:ext cx="491661" cy="152400"/>
                    <a:chOff x="914400" y="5168774"/>
                    <a:chExt cx="388545" cy="165226"/>
                  </a:xfrm>
                </p:grpSpPr>
                <p:cxnSp>
                  <p:nvCxnSpPr>
                    <p:cNvPr id="246" name="Straight Connector 245"/>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3858653" y="5232148"/>
                    <a:ext cx="491661" cy="152400"/>
                    <a:chOff x="914400" y="5168774"/>
                    <a:chExt cx="388545" cy="165226"/>
                  </a:xfrm>
                </p:grpSpPr>
                <p:cxnSp>
                  <p:nvCxnSpPr>
                    <p:cNvPr id="243" name="Straight Connector 242"/>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a:off x="4358413" y="5232148"/>
                    <a:ext cx="491661" cy="152400"/>
                    <a:chOff x="914400" y="5168774"/>
                    <a:chExt cx="388545" cy="165226"/>
                  </a:xfrm>
                </p:grpSpPr>
                <p:cxnSp>
                  <p:nvCxnSpPr>
                    <p:cNvPr id="240" name="Straight Connector 239"/>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a:off x="4850075" y="5232148"/>
                    <a:ext cx="491661" cy="152400"/>
                    <a:chOff x="914400" y="5168774"/>
                    <a:chExt cx="388545" cy="165226"/>
                  </a:xfrm>
                </p:grpSpPr>
                <p:cxnSp>
                  <p:nvCxnSpPr>
                    <p:cNvPr id="237" name="Straight Connector 236"/>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337456" y="5232148"/>
                    <a:ext cx="491661" cy="152400"/>
                    <a:chOff x="914400" y="5168774"/>
                    <a:chExt cx="388545" cy="165226"/>
                  </a:xfrm>
                </p:grpSpPr>
                <p:cxnSp>
                  <p:nvCxnSpPr>
                    <p:cNvPr id="234" name="Straight Connector 233"/>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5832939" y="5232148"/>
                    <a:ext cx="491661" cy="152400"/>
                    <a:chOff x="914400" y="5168774"/>
                    <a:chExt cx="388545" cy="165226"/>
                  </a:xfrm>
                </p:grpSpPr>
                <p:cxnSp>
                  <p:nvCxnSpPr>
                    <p:cNvPr id="231" name="Straight Connector 230"/>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74" name="TextBox 173"/>
                <p:cNvSpPr txBox="1"/>
                <p:nvPr/>
              </p:nvSpPr>
              <p:spPr>
                <a:xfrm>
                  <a:off x="1109579" y="5364454"/>
                  <a:ext cx="548548" cy="338554"/>
                </a:xfrm>
                <a:prstGeom prst="rect">
                  <a:avLst/>
                </a:prstGeom>
                <a:noFill/>
              </p:spPr>
              <p:txBody>
                <a:bodyPr wrap="none" rtlCol="0">
                  <a:spAutoFit/>
                </a:bodyPr>
                <a:lstStyle/>
                <a:p>
                  <a:r>
                    <a:rPr lang="en-US" sz="1600" dirty="0" smtClean="0"/>
                    <a:t>0.01</a:t>
                  </a:r>
                  <a:endParaRPr lang="en-US" sz="1600" dirty="0"/>
                </a:p>
              </p:txBody>
            </p:sp>
            <p:sp>
              <p:nvSpPr>
                <p:cNvPr id="175" name="TextBox 174"/>
                <p:cNvSpPr txBox="1"/>
                <p:nvPr/>
              </p:nvSpPr>
              <p:spPr>
                <a:xfrm>
                  <a:off x="1626148" y="5364454"/>
                  <a:ext cx="548548" cy="338554"/>
                </a:xfrm>
                <a:prstGeom prst="rect">
                  <a:avLst/>
                </a:prstGeom>
                <a:noFill/>
              </p:spPr>
              <p:txBody>
                <a:bodyPr wrap="none" rtlCol="0">
                  <a:spAutoFit/>
                </a:bodyPr>
                <a:lstStyle/>
                <a:p>
                  <a:r>
                    <a:rPr lang="en-US" sz="1600" dirty="0" smtClean="0"/>
                    <a:t>0.02</a:t>
                  </a:r>
                  <a:endParaRPr lang="en-US" sz="1600" dirty="0"/>
                </a:p>
              </p:txBody>
            </p:sp>
            <p:sp>
              <p:nvSpPr>
                <p:cNvPr id="176" name="TextBox 175"/>
                <p:cNvSpPr txBox="1"/>
                <p:nvPr/>
              </p:nvSpPr>
              <p:spPr>
                <a:xfrm>
                  <a:off x="2140696" y="5364454"/>
                  <a:ext cx="548548" cy="338554"/>
                </a:xfrm>
                <a:prstGeom prst="rect">
                  <a:avLst/>
                </a:prstGeom>
                <a:noFill/>
              </p:spPr>
              <p:txBody>
                <a:bodyPr wrap="none" rtlCol="0">
                  <a:spAutoFit/>
                </a:bodyPr>
                <a:lstStyle/>
                <a:p>
                  <a:r>
                    <a:rPr lang="en-US" sz="1600" dirty="0" smtClean="0"/>
                    <a:t>0.03</a:t>
                  </a:r>
                  <a:endParaRPr lang="en-US" sz="1600" dirty="0"/>
                </a:p>
              </p:txBody>
            </p:sp>
            <p:sp>
              <p:nvSpPr>
                <p:cNvPr id="177" name="TextBox 176"/>
                <p:cNvSpPr txBox="1"/>
                <p:nvPr/>
              </p:nvSpPr>
              <p:spPr>
                <a:xfrm>
                  <a:off x="2618050" y="5364454"/>
                  <a:ext cx="548548" cy="338554"/>
                </a:xfrm>
                <a:prstGeom prst="rect">
                  <a:avLst/>
                </a:prstGeom>
                <a:noFill/>
              </p:spPr>
              <p:txBody>
                <a:bodyPr wrap="none" rtlCol="0">
                  <a:spAutoFit/>
                </a:bodyPr>
                <a:lstStyle/>
                <a:p>
                  <a:r>
                    <a:rPr lang="en-US" sz="1600" dirty="0" smtClean="0"/>
                    <a:t>0.04</a:t>
                  </a:r>
                  <a:endParaRPr lang="en-US" sz="1600" dirty="0"/>
                </a:p>
              </p:txBody>
            </p:sp>
            <p:sp>
              <p:nvSpPr>
                <p:cNvPr id="178" name="TextBox 177"/>
                <p:cNvSpPr txBox="1"/>
                <p:nvPr/>
              </p:nvSpPr>
              <p:spPr>
                <a:xfrm>
                  <a:off x="3108050" y="5364454"/>
                  <a:ext cx="548548" cy="338554"/>
                </a:xfrm>
                <a:prstGeom prst="rect">
                  <a:avLst/>
                </a:prstGeom>
                <a:noFill/>
              </p:spPr>
              <p:txBody>
                <a:bodyPr wrap="none" rtlCol="0">
                  <a:spAutoFit/>
                </a:bodyPr>
                <a:lstStyle/>
                <a:p>
                  <a:r>
                    <a:rPr lang="en-US" sz="1600" dirty="0" smtClean="0"/>
                    <a:t>0.05</a:t>
                  </a:r>
                  <a:endParaRPr lang="en-US" sz="1600" dirty="0"/>
                </a:p>
              </p:txBody>
            </p:sp>
            <p:sp>
              <p:nvSpPr>
                <p:cNvPr id="179" name="TextBox 178"/>
                <p:cNvSpPr txBox="1"/>
                <p:nvPr/>
              </p:nvSpPr>
              <p:spPr>
                <a:xfrm>
                  <a:off x="3588986" y="5364454"/>
                  <a:ext cx="548548" cy="338554"/>
                </a:xfrm>
                <a:prstGeom prst="rect">
                  <a:avLst/>
                </a:prstGeom>
                <a:noFill/>
              </p:spPr>
              <p:txBody>
                <a:bodyPr wrap="none" rtlCol="0">
                  <a:spAutoFit/>
                </a:bodyPr>
                <a:lstStyle/>
                <a:p>
                  <a:r>
                    <a:rPr lang="en-US" sz="1600" dirty="0" smtClean="0"/>
                    <a:t>0.06</a:t>
                  </a:r>
                  <a:endParaRPr lang="en-US" sz="1600" dirty="0"/>
                </a:p>
              </p:txBody>
            </p:sp>
            <p:sp>
              <p:nvSpPr>
                <p:cNvPr id="180" name="TextBox 179"/>
                <p:cNvSpPr txBox="1"/>
                <p:nvPr/>
              </p:nvSpPr>
              <p:spPr>
                <a:xfrm>
                  <a:off x="4086846" y="5364454"/>
                  <a:ext cx="548548" cy="338554"/>
                </a:xfrm>
                <a:prstGeom prst="rect">
                  <a:avLst/>
                </a:prstGeom>
                <a:noFill/>
              </p:spPr>
              <p:txBody>
                <a:bodyPr wrap="none" rtlCol="0">
                  <a:spAutoFit/>
                </a:bodyPr>
                <a:lstStyle/>
                <a:p>
                  <a:r>
                    <a:rPr lang="en-US" sz="1600" dirty="0" smtClean="0"/>
                    <a:t>0.07</a:t>
                  </a:r>
                  <a:endParaRPr lang="en-US" sz="1600" dirty="0"/>
                </a:p>
              </p:txBody>
            </p:sp>
            <p:sp>
              <p:nvSpPr>
                <p:cNvPr id="181" name="TextBox 180"/>
                <p:cNvSpPr txBox="1"/>
                <p:nvPr/>
              </p:nvSpPr>
              <p:spPr>
                <a:xfrm>
                  <a:off x="4578508" y="5364454"/>
                  <a:ext cx="548548" cy="338554"/>
                </a:xfrm>
                <a:prstGeom prst="rect">
                  <a:avLst/>
                </a:prstGeom>
                <a:noFill/>
              </p:spPr>
              <p:txBody>
                <a:bodyPr wrap="none" rtlCol="0">
                  <a:spAutoFit/>
                </a:bodyPr>
                <a:lstStyle/>
                <a:p>
                  <a:r>
                    <a:rPr lang="en-US" sz="1600" dirty="0" smtClean="0"/>
                    <a:t>0.08</a:t>
                  </a:r>
                  <a:endParaRPr lang="en-US" sz="1600" dirty="0"/>
                </a:p>
              </p:txBody>
            </p:sp>
            <p:sp>
              <p:nvSpPr>
                <p:cNvPr id="182" name="TextBox 181"/>
                <p:cNvSpPr txBox="1"/>
                <p:nvPr/>
              </p:nvSpPr>
              <p:spPr>
                <a:xfrm>
                  <a:off x="5074942" y="5364454"/>
                  <a:ext cx="548548" cy="338554"/>
                </a:xfrm>
                <a:prstGeom prst="rect">
                  <a:avLst/>
                </a:prstGeom>
                <a:noFill/>
              </p:spPr>
              <p:txBody>
                <a:bodyPr wrap="none" rtlCol="0">
                  <a:spAutoFit/>
                </a:bodyPr>
                <a:lstStyle/>
                <a:p>
                  <a:r>
                    <a:rPr lang="en-US" sz="1600" dirty="0" smtClean="0"/>
                    <a:t>0.09</a:t>
                  </a:r>
                  <a:endParaRPr lang="en-US" sz="1600" dirty="0"/>
                </a:p>
              </p:txBody>
            </p:sp>
            <p:sp>
              <p:nvSpPr>
                <p:cNvPr id="183" name="TextBox 182"/>
                <p:cNvSpPr txBox="1"/>
                <p:nvPr/>
              </p:nvSpPr>
              <p:spPr>
                <a:xfrm>
                  <a:off x="5557457" y="5364454"/>
                  <a:ext cx="548548" cy="338554"/>
                </a:xfrm>
                <a:prstGeom prst="rect">
                  <a:avLst/>
                </a:prstGeom>
                <a:noFill/>
              </p:spPr>
              <p:txBody>
                <a:bodyPr wrap="none" rtlCol="0">
                  <a:spAutoFit/>
                </a:bodyPr>
                <a:lstStyle/>
                <a:p>
                  <a:r>
                    <a:rPr lang="en-US" sz="1600" dirty="0" smtClean="0"/>
                    <a:t>0.10</a:t>
                  </a:r>
                  <a:endParaRPr lang="en-US" sz="1600" dirty="0"/>
                </a:p>
              </p:txBody>
            </p:sp>
            <p:sp>
              <p:nvSpPr>
                <p:cNvPr id="184" name="TextBox 183"/>
                <p:cNvSpPr txBox="1"/>
                <p:nvPr/>
              </p:nvSpPr>
              <p:spPr>
                <a:xfrm>
                  <a:off x="6056699" y="5358692"/>
                  <a:ext cx="548548" cy="338554"/>
                </a:xfrm>
                <a:prstGeom prst="rect">
                  <a:avLst/>
                </a:prstGeom>
                <a:noFill/>
              </p:spPr>
              <p:txBody>
                <a:bodyPr wrap="none" rtlCol="0">
                  <a:spAutoFit/>
                </a:bodyPr>
                <a:lstStyle/>
                <a:p>
                  <a:r>
                    <a:rPr lang="en-US" sz="1600" dirty="0" smtClean="0"/>
                    <a:t>0.11</a:t>
                  </a:r>
                  <a:endParaRPr lang="en-US" sz="1600" dirty="0"/>
                </a:p>
              </p:txBody>
            </p:sp>
            <p:sp>
              <p:nvSpPr>
                <p:cNvPr id="185" name="TextBox 184"/>
                <p:cNvSpPr txBox="1"/>
                <p:nvPr/>
              </p:nvSpPr>
              <p:spPr>
                <a:xfrm>
                  <a:off x="3508281" y="4850736"/>
                  <a:ext cx="1139479" cy="307777"/>
                </a:xfrm>
                <a:prstGeom prst="rect">
                  <a:avLst/>
                </a:prstGeom>
                <a:noFill/>
              </p:spPr>
              <p:txBody>
                <a:bodyPr wrap="none" rtlCol="0">
                  <a:spAutoFit/>
                </a:bodyPr>
                <a:lstStyle/>
                <a:p>
                  <a:r>
                    <a:rPr lang="en-US" sz="1400" dirty="0" smtClean="0"/>
                    <a:t>Saturation </a:t>
                  </a:r>
                  <a:r>
                    <a:rPr lang="en-US" sz="1400" baseline="30000" dirty="0" smtClean="0"/>
                    <a:t>S-R</a:t>
                  </a:r>
                  <a:endParaRPr lang="en-US" sz="1400" baseline="30000" dirty="0"/>
                </a:p>
              </p:txBody>
            </p:sp>
            <p:sp>
              <p:nvSpPr>
                <p:cNvPr id="186" name="Oval 185"/>
                <p:cNvSpPr/>
                <p:nvPr/>
              </p:nvSpPr>
              <p:spPr>
                <a:xfrm>
                  <a:off x="1828800" y="4644018"/>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3243021" y="4523255"/>
                  <a:ext cx="1255537" cy="523220"/>
                </a:xfrm>
                <a:prstGeom prst="rect">
                  <a:avLst/>
                </a:prstGeom>
                <a:noFill/>
              </p:spPr>
              <p:txBody>
                <a:bodyPr wrap="none" rtlCol="0">
                  <a:spAutoFit/>
                </a:bodyPr>
                <a:lstStyle/>
                <a:p>
                  <a:r>
                    <a:rPr lang="en-US" sz="1400" dirty="0" smtClean="0"/>
                    <a:t>Metabolism </a:t>
                  </a:r>
                  <a:r>
                    <a:rPr lang="en-US" sz="1400" baseline="30000" dirty="0" smtClean="0"/>
                    <a:t>S-R</a:t>
                  </a:r>
                </a:p>
                <a:p>
                  <a:endParaRPr lang="en-US" sz="1400" dirty="0"/>
                </a:p>
              </p:txBody>
            </p:sp>
            <p:sp>
              <p:nvSpPr>
                <p:cNvPr id="188" name="Oval 187"/>
                <p:cNvSpPr/>
                <p:nvPr/>
              </p:nvSpPr>
              <p:spPr>
                <a:xfrm>
                  <a:off x="2135223" y="4356525"/>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229909" y="4188167"/>
                  <a:ext cx="1488806" cy="523220"/>
                </a:xfrm>
                <a:prstGeom prst="rect">
                  <a:avLst/>
                </a:prstGeom>
                <a:noFill/>
              </p:spPr>
              <p:txBody>
                <a:bodyPr wrap="none" rtlCol="0">
                  <a:spAutoFit/>
                </a:bodyPr>
                <a:lstStyle/>
                <a:p>
                  <a:r>
                    <a:rPr lang="en-US" sz="1400" dirty="0" smtClean="0"/>
                    <a:t>Organic Matter </a:t>
                  </a:r>
                  <a:r>
                    <a:rPr lang="en-US" sz="1400" baseline="30000" dirty="0" smtClean="0"/>
                    <a:t>S-R</a:t>
                  </a:r>
                </a:p>
                <a:p>
                  <a:endParaRPr lang="en-US" sz="1400" dirty="0"/>
                </a:p>
              </p:txBody>
            </p:sp>
            <p:sp>
              <p:nvSpPr>
                <p:cNvPr id="190" name="Oval 189"/>
                <p:cNvSpPr/>
                <p:nvPr/>
              </p:nvSpPr>
              <p:spPr>
                <a:xfrm>
                  <a:off x="1626148" y="4005914"/>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79817" y="3998443"/>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12496" y="3990393"/>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p:cNvCxnSpPr>
                  <a:stCxn id="191" idx="6"/>
                  <a:endCxn id="190" idx="2"/>
                </p:cNvCxnSpPr>
                <p:nvPr/>
              </p:nvCxnSpPr>
              <p:spPr>
                <a:xfrm flipH="1">
                  <a:off x="1626148" y="4074643"/>
                  <a:ext cx="26131" cy="7471"/>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433407" y="4085531"/>
                  <a:ext cx="16409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424354" y="4005914"/>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3198132" y="3930145"/>
                  <a:ext cx="1582677" cy="523220"/>
                </a:xfrm>
                <a:prstGeom prst="rect">
                  <a:avLst/>
                </a:prstGeom>
                <a:noFill/>
              </p:spPr>
              <p:txBody>
                <a:bodyPr wrap="none" rtlCol="0">
                  <a:spAutoFit/>
                </a:bodyPr>
                <a:lstStyle/>
                <a:p>
                  <a:r>
                    <a:rPr lang="en-US" sz="1400" dirty="0" smtClean="0"/>
                    <a:t>TITAN – Diatoms </a:t>
                  </a:r>
                  <a:r>
                    <a:rPr lang="en-US" sz="1400" baseline="30000" dirty="0" smtClean="0"/>
                    <a:t>S-R</a:t>
                  </a:r>
                </a:p>
                <a:p>
                  <a:endParaRPr lang="en-US" sz="1400" dirty="0"/>
                </a:p>
              </p:txBody>
            </p:sp>
            <p:cxnSp>
              <p:nvCxnSpPr>
                <p:cNvPr id="197" name="Straight Connector 196"/>
                <p:cNvCxnSpPr/>
                <p:nvPr/>
              </p:nvCxnSpPr>
              <p:spPr>
                <a:xfrm>
                  <a:off x="2118789" y="2848188"/>
                  <a:ext cx="0" cy="1732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274570" y="3231517"/>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3189905" y="3222282"/>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429151" y="2844043"/>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173269" y="2853096"/>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291350" y="2844043"/>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3553039" y="2775407"/>
                  <a:ext cx="3370282" cy="307777"/>
                </a:xfrm>
                <a:prstGeom prst="rect">
                  <a:avLst/>
                </a:prstGeom>
                <a:noFill/>
              </p:spPr>
              <p:txBody>
                <a:bodyPr wrap="none" rtlCol="0">
                  <a:spAutoFit/>
                </a:bodyPr>
                <a:lstStyle/>
                <a:p>
                  <a:r>
                    <a:rPr lang="en-US" sz="1400" dirty="0" smtClean="0"/>
                    <a:t>Western Mountain Reference Sites (UDWQ)</a:t>
                  </a:r>
                  <a:endParaRPr lang="en-US" sz="1400" dirty="0"/>
                </a:p>
              </p:txBody>
            </p:sp>
            <p:sp>
              <p:nvSpPr>
                <p:cNvPr id="204" name="TextBox 203"/>
                <p:cNvSpPr txBox="1"/>
                <p:nvPr/>
              </p:nvSpPr>
              <p:spPr>
                <a:xfrm>
                  <a:off x="2307086" y="2441464"/>
                  <a:ext cx="3255635" cy="307777"/>
                </a:xfrm>
                <a:prstGeom prst="rect">
                  <a:avLst/>
                </a:prstGeom>
                <a:noFill/>
              </p:spPr>
              <p:txBody>
                <a:bodyPr wrap="none" rtlCol="0">
                  <a:spAutoFit/>
                </a:bodyPr>
                <a:lstStyle/>
                <a:p>
                  <a:r>
                    <a:rPr lang="en-US" sz="1400" dirty="0" smtClean="0"/>
                    <a:t>Region 8 Investigations (</a:t>
                  </a:r>
                  <a:r>
                    <a:rPr lang="en-US" sz="1400" dirty="0" err="1" smtClean="0"/>
                    <a:t>literature</a:t>
                  </a:r>
                  <a:r>
                    <a:rPr lang="en-US" sz="1400" baseline="30000" dirty="0" err="1" smtClean="0"/>
                    <a:t>D</a:t>
                  </a:r>
                  <a:r>
                    <a:rPr lang="en-US" sz="1400" dirty="0" smtClean="0"/>
                    <a:t>, n=11)</a:t>
                  </a:r>
                  <a:endParaRPr lang="en-US" sz="1400" dirty="0"/>
                </a:p>
              </p:txBody>
            </p:sp>
            <p:cxnSp>
              <p:nvCxnSpPr>
                <p:cNvPr id="205" name="Straight Connector 204"/>
                <p:cNvCxnSpPr/>
                <p:nvPr/>
              </p:nvCxnSpPr>
              <p:spPr>
                <a:xfrm>
                  <a:off x="1206640" y="2613425"/>
                  <a:ext cx="951781"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7067936" y="2493239"/>
                  <a:ext cx="1165790" cy="584775"/>
                </a:xfrm>
                <a:prstGeom prst="rect">
                  <a:avLst/>
                </a:prstGeom>
                <a:noFill/>
              </p:spPr>
              <p:txBody>
                <a:bodyPr wrap="square" rtlCol="0">
                  <a:spAutoFit/>
                </a:bodyPr>
                <a:lstStyle/>
                <a:p>
                  <a:r>
                    <a:rPr lang="en-US" sz="1600" dirty="0" smtClean="0">
                      <a:solidFill>
                        <a:schemeClr val="accent2">
                          <a:lumMod val="75000"/>
                        </a:schemeClr>
                      </a:solidFill>
                    </a:rPr>
                    <a:t>Distribution Methods</a:t>
                  </a:r>
                  <a:endParaRPr lang="en-US" sz="1600" dirty="0">
                    <a:solidFill>
                      <a:schemeClr val="accent2">
                        <a:lumMod val="75000"/>
                      </a:schemeClr>
                    </a:solidFill>
                  </a:endParaRPr>
                </a:p>
              </p:txBody>
            </p:sp>
            <p:sp>
              <p:nvSpPr>
                <p:cNvPr id="207" name="TextBox 206"/>
                <p:cNvSpPr txBox="1"/>
                <p:nvPr/>
              </p:nvSpPr>
              <p:spPr>
                <a:xfrm>
                  <a:off x="4272481" y="3149284"/>
                  <a:ext cx="2417713" cy="523220"/>
                </a:xfrm>
                <a:prstGeom prst="rect">
                  <a:avLst/>
                </a:prstGeom>
                <a:noFill/>
              </p:spPr>
              <p:txBody>
                <a:bodyPr wrap="none" rtlCol="0">
                  <a:spAutoFit/>
                </a:bodyPr>
                <a:lstStyle/>
                <a:p>
                  <a:r>
                    <a:rPr lang="en-US" sz="1400" dirty="0" smtClean="0"/>
                    <a:t>Biological Assessments: O/E </a:t>
                  </a:r>
                  <a:r>
                    <a:rPr lang="en-US" sz="1400" baseline="30000" dirty="0" smtClean="0"/>
                    <a:t>S-R</a:t>
                  </a:r>
                </a:p>
                <a:p>
                  <a:r>
                    <a:rPr lang="en-US" sz="1400" dirty="0" smtClean="0"/>
                    <a:t> </a:t>
                  </a:r>
                  <a:endParaRPr lang="en-US" sz="1400" dirty="0"/>
                </a:p>
              </p:txBody>
            </p:sp>
            <p:sp>
              <p:nvSpPr>
                <p:cNvPr id="208" name="Oval 207"/>
                <p:cNvSpPr/>
                <p:nvPr/>
              </p:nvSpPr>
              <p:spPr>
                <a:xfrm>
                  <a:off x="2244272" y="2146260"/>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2476300" y="2146260"/>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038738" y="2144708"/>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2691765" y="1947480"/>
                  <a:ext cx="1994777" cy="307777"/>
                </a:xfrm>
                <a:prstGeom prst="rect">
                  <a:avLst/>
                </a:prstGeom>
                <a:noFill/>
              </p:spPr>
              <p:txBody>
                <a:bodyPr wrap="none" rtlCol="0">
                  <a:spAutoFit/>
                </a:bodyPr>
                <a:lstStyle/>
                <a:p>
                  <a:r>
                    <a:rPr lang="en-US" sz="1400" dirty="0" smtClean="0"/>
                    <a:t>CO &amp; MT Proposed NNC</a:t>
                  </a:r>
                  <a:endParaRPr lang="en-US" sz="1400" dirty="0"/>
                </a:p>
              </p:txBody>
            </p:sp>
            <p:sp>
              <p:nvSpPr>
                <p:cNvPr id="212" name="Oval 211"/>
                <p:cNvSpPr/>
                <p:nvPr/>
              </p:nvSpPr>
              <p:spPr>
                <a:xfrm>
                  <a:off x="2877013" y="1666436"/>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3850287" y="1670881"/>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4014473" y="1582272"/>
                  <a:ext cx="2812116" cy="307777"/>
                </a:xfrm>
                <a:prstGeom prst="rect">
                  <a:avLst/>
                </a:prstGeom>
                <a:noFill/>
              </p:spPr>
              <p:txBody>
                <a:bodyPr wrap="none" rtlCol="0">
                  <a:spAutoFit/>
                </a:bodyPr>
                <a:lstStyle/>
                <a:p>
                  <a:r>
                    <a:rPr lang="en-US" sz="1400" dirty="0" smtClean="0"/>
                    <a:t>Nuisance Algae Control (</a:t>
                  </a:r>
                  <a:r>
                    <a:rPr lang="en-US" sz="1400" dirty="0" err="1" smtClean="0"/>
                    <a:t>literature</a:t>
                  </a:r>
                  <a:r>
                    <a:rPr lang="en-US" sz="1400" baseline="30000" dirty="0" err="1" smtClean="0"/>
                    <a:t>A</a:t>
                  </a:r>
                  <a:r>
                    <a:rPr lang="en-US" sz="1400" dirty="0" smtClean="0"/>
                    <a:t>)</a:t>
                  </a:r>
                  <a:endParaRPr lang="en-US" sz="1400" dirty="0"/>
                </a:p>
              </p:txBody>
            </p:sp>
            <p:sp>
              <p:nvSpPr>
                <p:cNvPr id="215" name="Oval 214"/>
                <p:cNvSpPr/>
                <p:nvPr/>
              </p:nvSpPr>
              <p:spPr>
                <a:xfrm>
                  <a:off x="2381753" y="1654906"/>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3597855" y="948762"/>
                  <a:ext cx="2610908" cy="307777"/>
                </a:xfrm>
                <a:prstGeom prst="rect">
                  <a:avLst/>
                </a:prstGeom>
                <a:noFill/>
              </p:spPr>
              <p:txBody>
                <a:bodyPr wrap="none" rtlCol="0">
                  <a:spAutoFit/>
                </a:bodyPr>
                <a:lstStyle/>
                <a:p>
                  <a:r>
                    <a:rPr lang="en-US" sz="1400" dirty="0" smtClean="0"/>
                    <a:t>Macroinvertebrates (</a:t>
                  </a:r>
                  <a:r>
                    <a:rPr lang="en-US" sz="1400" dirty="0" err="1" smtClean="0"/>
                    <a:t>literature</a:t>
                  </a:r>
                  <a:r>
                    <a:rPr lang="en-US" sz="1400" baseline="30000" dirty="0" err="1" smtClean="0"/>
                    <a:t>M</a:t>
                  </a:r>
                  <a:r>
                    <a:rPr lang="en-US" sz="1400" dirty="0" smtClean="0"/>
                    <a:t>)</a:t>
                  </a:r>
                  <a:endParaRPr lang="en-US" sz="1400" dirty="0"/>
                </a:p>
              </p:txBody>
            </p:sp>
            <p:sp>
              <p:nvSpPr>
                <p:cNvPr id="217" name="TextBox 216"/>
                <p:cNvSpPr txBox="1"/>
                <p:nvPr/>
              </p:nvSpPr>
              <p:spPr>
                <a:xfrm>
                  <a:off x="4255486" y="525814"/>
                  <a:ext cx="1385316" cy="307777"/>
                </a:xfrm>
                <a:prstGeom prst="rect">
                  <a:avLst/>
                </a:prstGeom>
                <a:noFill/>
              </p:spPr>
              <p:txBody>
                <a:bodyPr wrap="none" rtlCol="0">
                  <a:spAutoFit/>
                </a:bodyPr>
                <a:lstStyle/>
                <a:p>
                  <a:r>
                    <a:rPr lang="en-US" sz="1400" dirty="0" smtClean="0"/>
                    <a:t>Fish (</a:t>
                  </a:r>
                  <a:r>
                    <a:rPr lang="en-US" sz="1400" dirty="0" err="1" smtClean="0"/>
                    <a:t>literature</a:t>
                  </a:r>
                  <a:r>
                    <a:rPr lang="en-US" sz="1400" baseline="30000" dirty="0" err="1" smtClean="0"/>
                    <a:t>F</a:t>
                  </a:r>
                  <a:r>
                    <a:rPr lang="en-US" sz="1400" dirty="0" smtClean="0"/>
                    <a:t>)</a:t>
                  </a:r>
                  <a:endParaRPr lang="en-US" sz="1400" dirty="0"/>
                </a:p>
              </p:txBody>
            </p:sp>
            <p:sp>
              <p:nvSpPr>
                <p:cNvPr id="218" name="TextBox 217"/>
                <p:cNvSpPr txBox="1"/>
                <p:nvPr/>
              </p:nvSpPr>
              <p:spPr>
                <a:xfrm>
                  <a:off x="7067936" y="1241128"/>
                  <a:ext cx="1334277" cy="338554"/>
                </a:xfrm>
                <a:prstGeom prst="rect">
                  <a:avLst/>
                </a:prstGeom>
                <a:noFill/>
                <a:ln>
                  <a:noFill/>
                </a:ln>
              </p:spPr>
              <p:txBody>
                <a:bodyPr wrap="square" rtlCol="0">
                  <a:spAutoFit/>
                </a:bodyPr>
                <a:lstStyle/>
                <a:p>
                  <a:r>
                    <a:rPr lang="en-US" sz="1600" dirty="0" smtClean="0"/>
                    <a:t>Benchmarks</a:t>
                  </a:r>
                  <a:endParaRPr lang="en-US" sz="1600" dirty="0"/>
                </a:p>
              </p:txBody>
            </p:sp>
            <p:sp>
              <p:nvSpPr>
                <p:cNvPr id="219" name="TextBox 218"/>
                <p:cNvSpPr txBox="1"/>
                <p:nvPr/>
              </p:nvSpPr>
              <p:spPr>
                <a:xfrm>
                  <a:off x="2806375" y="5701944"/>
                  <a:ext cx="2436180" cy="369332"/>
                </a:xfrm>
                <a:prstGeom prst="rect">
                  <a:avLst/>
                </a:prstGeom>
                <a:noFill/>
              </p:spPr>
              <p:txBody>
                <a:bodyPr wrap="none" rtlCol="0">
                  <a:spAutoFit/>
                </a:bodyPr>
                <a:lstStyle/>
                <a:p>
                  <a:r>
                    <a:rPr lang="en-US" dirty="0" smtClean="0"/>
                    <a:t>Total Phosphorus (mg/l)</a:t>
                  </a:r>
                  <a:endParaRPr lang="en-US" dirty="0"/>
                </a:p>
              </p:txBody>
            </p:sp>
          </p:grpSp>
          <p:sp>
            <p:nvSpPr>
              <p:cNvPr id="137" name="Oval 136"/>
              <p:cNvSpPr/>
              <p:nvPr/>
            </p:nvSpPr>
            <p:spPr>
              <a:xfrm>
                <a:off x="4635394" y="4932200"/>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1752600" y="4953000"/>
                <a:ext cx="0" cy="173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1752600" y="5008400"/>
                <a:ext cx="4562453" cy="3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5250594" y="4635187"/>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2001262" y="4729271"/>
                <a:ext cx="3249332" cy="92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6349477" y="4283047"/>
                <a:ext cx="18970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6455708" y="4354322"/>
                <a:ext cx="537327" cy="276999"/>
              </a:xfrm>
              <a:prstGeom prst="rect">
                <a:avLst/>
              </a:prstGeom>
              <a:noFill/>
            </p:spPr>
            <p:txBody>
              <a:bodyPr wrap="none" rtlCol="0">
                <a:spAutoFit/>
              </a:bodyPr>
              <a:lstStyle/>
              <a:p>
                <a:r>
                  <a:rPr lang="en-US" sz="1200" dirty="0" smtClean="0"/>
                  <a:t>0.589</a:t>
                </a:r>
                <a:endParaRPr lang="en-US" sz="1200" dirty="0"/>
              </a:p>
            </p:txBody>
          </p:sp>
          <p:cxnSp>
            <p:nvCxnSpPr>
              <p:cNvPr id="144" name="Straight Arrow Connector 143"/>
              <p:cNvCxnSpPr>
                <a:stCxn id="189" idx="1"/>
              </p:cNvCxnSpPr>
              <p:nvPr/>
            </p:nvCxnSpPr>
            <p:spPr>
              <a:xfrm flipV="1">
                <a:off x="2219362" y="4358060"/>
                <a:ext cx="4085144" cy="17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16805" y="4005390"/>
                <a:ext cx="1610078"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243021" y="3912877"/>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1769495" y="3633240"/>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08672" y="3631739"/>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52019" y="3639291"/>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155457" y="3709440"/>
                <a:ext cx="5175516" cy="6051"/>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146404" y="3635857"/>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344582" y="3631949"/>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298804" y="3788257"/>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174572" y="3464435"/>
                <a:ext cx="2420534" cy="523220"/>
              </a:xfrm>
              <a:prstGeom prst="rect">
                <a:avLst/>
              </a:prstGeom>
              <a:noFill/>
            </p:spPr>
            <p:txBody>
              <a:bodyPr wrap="none" rtlCol="0">
                <a:spAutoFit/>
              </a:bodyPr>
              <a:lstStyle/>
              <a:p>
                <a:r>
                  <a:rPr lang="en-US" sz="1400" dirty="0" smtClean="0"/>
                  <a:t>TITAN – Macroinvertebrates </a:t>
                </a:r>
                <a:r>
                  <a:rPr lang="en-US" sz="1400" baseline="30000" dirty="0" smtClean="0"/>
                  <a:t>S-R</a:t>
                </a:r>
              </a:p>
              <a:p>
                <a:endParaRPr lang="en-US" sz="1400" dirty="0"/>
              </a:p>
            </p:txBody>
          </p:sp>
          <p:cxnSp>
            <p:nvCxnSpPr>
              <p:cNvPr id="155" name="Straight Connector 154"/>
              <p:cNvCxnSpPr>
                <a:endCxn id="202" idx="6"/>
              </p:cNvCxnSpPr>
              <p:nvPr/>
            </p:nvCxnSpPr>
            <p:spPr>
              <a:xfrm flipV="1">
                <a:off x="2106983" y="2845578"/>
                <a:ext cx="1346282" cy="905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208" idx="6"/>
                <a:endCxn id="210" idx="2"/>
              </p:cNvCxnSpPr>
              <p:nvPr/>
            </p:nvCxnSpPr>
            <p:spPr>
              <a:xfrm flipV="1">
                <a:off x="2406187" y="2146243"/>
                <a:ext cx="2622004" cy="15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288180" y="3238329"/>
                <a:ext cx="1973754"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288180" y="3155933"/>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51984" y="1672416"/>
                <a:ext cx="13294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576657" y="1136192"/>
                <a:ext cx="458780" cy="276999"/>
              </a:xfrm>
              <a:prstGeom prst="rect">
                <a:avLst/>
              </a:prstGeom>
              <a:noFill/>
            </p:spPr>
            <p:txBody>
              <a:bodyPr wrap="none" rtlCol="0">
                <a:spAutoFit/>
              </a:bodyPr>
              <a:lstStyle/>
              <a:p>
                <a:r>
                  <a:rPr lang="en-US" sz="1200" dirty="0" smtClean="0"/>
                  <a:t>0.15</a:t>
                </a:r>
                <a:endParaRPr lang="en-US" sz="1200" dirty="0"/>
              </a:p>
            </p:txBody>
          </p:sp>
          <p:cxnSp>
            <p:nvCxnSpPr>
              <p:cNvPr id="161" name="Straight Arrow Connector 160"/>
              <p:cNvCxnSpPr/>
              <p:nvPr/>
            </p:nvCxnSpPr>
            <p:spPr>
              <a:xfrm>
                <a:off x="3030560" y="1131344"/>
                <a:ext cx="3425148" cy="4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032329" y="1034872"/>
                <a:ext cx="0" cy="204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Isosceles Triangle 162"/>
              <p:cNvSpPr/>
              <p:nvPr/>
            </p:nvSpPr>
            <p:spPr>
              <a:xfrm>
                <a:off x="6466762" y="1025819"/>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2952697" y="1034872"/>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2929197" y="609600"/>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a:off x="6438685" y="609600"/>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6589117" y="666889"/>
                <a:ext cx="458780" cy="276999"/>
              </a:xfrm>
              <a:prstGeom prst="rect">
                <a:avLst/>
              </a:prstGeom>
              <a:noFill/>
            </p:spPr>
            <p:txBody>
              <a:bodyPr wrap="none" rtlCol="0">
                <a:spAutoFit/>
              </a:bodyPr>
              <a:lstStyle/>
              <a:p>
                <a:r>
                  <a:rPr lang="en-US" sz="1200" dirty="0" smtClean="0"/>
                  <a:t>0.14</a:t>
                </a:r>
                <a:endParaRPr lang="en-US" sz="1200" dirty="0"/>
              </a:p>
            </p:txBody>
          </p:sp>
          <p:cxnSp>
            <p:nvCxnSpPr>
              <p:cNvPr id="168" name="Straight Arrow Connector 167"/>
              <p:cNvCxnSpPr/>
              <p:nvPr/>
            </p:nvCxnSpPr>
            <p:spPr>
              <a:xfrm>
                <a:off x="3001900" y="740564"/>
                <a:ext cx="3425148" cy="4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6352858" y="4919209"/>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6472994" y="4851794"/>
                <a:ext cx="458780" cy="276999"/>
              </a:xfrm>
              <a:prstGeom prst="rect">
                <a:avLst/>
              </a:prstGeom>
              <a:noFill/>
            </p:spPr>
            <p:txBody>
              <a:bodyPr wrap="none" rtlCol="0">
                <a:spAutoFit/>
              </a:bodyPr>
              <a:lstStyle/>
              <a:p>
                <a:r>
                  <a:rPr lang="en-US" sz="1200" dirty="0" smtClean="0"/>
                  <a:t>1.33</a:t>
                </a:r>
                <a:endParaRPr lang="en-US" sz="1200" dirty="0"/>
              </a:p>
            </p:txBody>
          </p:sp>
          <p:sp>
            <p:nvSpPr>
              <p:cNvPr id="171" name="Isosceles Triangle 170"/>
              <p:cNvSpPr/>
              <p:nvPr/>
            </p:nvSpPr>
            <p:spPr>
              <a:xfrm>
                <a:off x="1103230" y="2418231"/>
                <a:ext cx="185726" cy="187002"/>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a:off x="2016223" y="2420645"/>
                <a:ext cx="185726" cy="187002"/>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4" name="TextBox 263"/>
          <p:cNvSpPr txBox="1"/>
          <p:nvPr/>
        </p:nvSpPr>
        <p:spPr>
          <a:xfrm>
            <a:off x="110066" y="112828"/>
            <a:ext cx="2435923" cy="707886"/>
          </a:xfrm>
          <a:prstGeom prst="rect">
            <a:avLst/>
          </a:prstGeom>
          <a:noFill/>
        </p:spPr>
        <p:txBody>
          <a:bodyPr wrap="none" rtlCol="0">
            <a:spAutoFit/>
          </a:bodyPr>
          <a:lstStyle/>
          <a:p>
            <a:r>
              <a:rPr lang="en-US" sz="4000" dirty="0" smtClean="0">
                <a:solidFill>
                  <a:schemeClr val="accent2"/>
                </a:solidFill>
              </a:rPr>
              <a:t>Phosphorus</a:t>
            </a:r>
            <a:endParaRPr lang="en-US" sz="4000" dirty="0">
              <a:solidFill>
                <a:schemeClr val="accent2"/>
              </a:solidFill>
            </a:endParaRPr>
          </a:p>
        </p:txBody>
      </p:sp>
    </p:spTree>
    <p:extLst>
      <p:ext uri="{BB962C8B-B14F-4D97-AF65-F5344CB8AC3E}">
        <p14:creationId xmlns:p14="http://schemas.microsoft.com/office/powerpoint/2010/main" val="182449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43373" y="825108"/>
            <a:ext cx="7987680" cy="5545462"/>
            <a:chOff x="903853" y="451149"/>
            <a:chExt cx="7987680" cy="5545462"/>
          </a:xfrm>
        </p:grpSpPr>
        <p:sp>
          <p:nvSpPr>
            <p:cNvPr id="3" name="TextBox 2"/>
            <p:cNvSpPr txBox="1"/>
            <p:nvPr/>
          </p:nvSpPr>
          <p:spPr>
            <a:xfrm>
              <a:off x="7067936" y="4593271"/>
              <a:ext cx="1823597" cy="584775"/>
            </a:xfrm>
            <a:prstGeom prst="rect">
              <a:avLst/>
            </a:prstGeom>
            <a:noFill/>
          </p:spPr>
          <p:txBody>
            <a:bodyPr wrap="square" rtlCol="0">
              <a:spAutoFit/>
            </a:bodyPr>
            <a:lstStyle/>
            <a:p>
              <a:r>
                <a:rPr lang="en-US" sz="1600" dirty="0" smtClean="0">
                  <a:solidFill>
                    <a:schemeClr val="tx2"/>
                  </a:solidFill>
                </a:rPr>
                <a:t>Functional Responses</a:t>
              </a:r>
              <a:endParaRPr lang="en-US" sz="1600" dirty="0">
                <a:solidFill>
                  <a:schemeClr val="tx2"/>
                </a:solidFill>
              </a:endParaRPr>
            </a:p>
          </p:txBody>
        </p:sp>
        <p:sp>
          <p:nvSpPr>
            <p:cNvPr id="4" name="TextBox 3"/>
            <p:cNvSpPr txBox="1"/>
            <p:nvPr/>
          </p:nvSpPr>
          <p:spPr>
            <a:xfrm>
              <a:off x="7067936" y="3486238"/>
              <a:ext cx="1823597" cy="584775"/>
            </a:xfrm>
            <a:prstGeom prst="rect">
              <a:avLst/>
            </a:prstGeom>
            <a:noFill/>
          </p:spPr>
          <p:txBody>
            <a:bodyPr wrap="square" rtlCol="0">
              <a:spAutoFit/>
            </a:bodyPr>
            <a:lstStyle/>
            <a:p>
              <a:r>
                <a:rPr lang="en-US" sz="1600" dirty="0" smtClean="0">
                  <a:solidFill>
                    <a:schemeClr val="accent3">
                      <a:lumMod val="75000"/>
                    </a:schemeClr>
                  </a:solidFill>
                </a:rPr>
                <a:t>Structural Responses</a:t>
              </a:r>
              <a:endParaRPr lang="en-US" sz="1600" dirty="0">
                <a:solidFill>
                  <a:schemeClr val="accent3">
                    <a:lumMod val="75000"/>
                  </a:schemeClr>
                </a:solidFill>
              </a:endParaRPr>
            </a:p>
          </p:txBody>
        </p:sp>
        <p:grpSp>
          <p:nvGrpSpPr>
            <p:cNvPr id="5" name="Group 4"/>
            <p:cNvGrpSpPr/>
            <p:nvPr/>
          </p:nvGrpSpPr>
          <p:grpSpPr>
            <a:xfrm>
              <a:off x="903853" y="451149"/>
              <a:ext cx="7487813" cy="5545462"/>
              <a:chOff x="903853" y="451149"/>
              <a:chExt cx="7487813" cy="5545462"/>
            </a:xfrm>
          </p:grpSpPr>
          <p:grpSp>
            <p:nvGrpSpPr>
              <p:cNvPr id="6" name="Group 5"/>
              <p:cNvGrpSpPr/>
              <p:nvPr/>
            </p:nvGrpSpPr>
            <p:grpSpPr>
              <a:xfrm>
                <a:off x="903853" y="451149"/>
                <a:ext cx="7487813" cy="5545462"/>
                <a:chOff x="914400" y="525814"/>
                <a:chExt cx="7487813" cy="5545462"/>
              </a:xfrm>
            </p:grpSpPr>
            <p:grpSp>
              <p:nvGrpSpPr>
                <p:cNvPr id="43" name="Group 42"/>
                <p:cNvGrpSpPr/>
                <p:nvPr/>
              </p:nvGrpSpPr>
              <p:grpSpPr>
                <a:xfrm>
                  <a:off x="914400" y="5232148"/>
                  <a:ext cx="5410200" cy="152400"/>
                  <a:chOff x="914400" y="5232148"/>
                  <a:chExt cx="5410200" cy="152400"/>
                </a:xfrm>
              </p:grpSpPr>
              <p:grpSp>
                <p:nvGrpSpPr>
                  <p:cNvPr id="90" name="Group 89"/>
                  <p:cNvGrpSpPr/>
                  <p:nvPr/>
                </p:nvGrpSpPr>
                <p:grpSpPr>
                  <a:xfrm>
                    <a:off x="914400" y="5232148"/>
                    <a:ext cx="491661" cy="152400"/>
                    <a:chOff x="914400" y="5168774"/>
                    <a:chExt cx="388545" cy="165226"/>
                  </a:xfrm>
                </p:grpSpPr>
                <p:cxnSp>
                  <p:nvCxnSpPr>
                    <p:cNvPr id="131" name="Straight Connector 130"/>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406061" y="5232148"/>
                    <a:ext cx="491661" cy="152400"/>
                    <a:chOff x="914400" y="5168774"/>
                    <a:chExt cx="388545" cy="165226"/>
                  </a:xfrm>
                </p:grpSpPr>
                <p:cxnSp>
                  <p:nvCxnSpPr>
                    <p:cNvPr id="128" name="Straight Connector 127"/>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899639" y="5232148"/>
                    <a:ext cx="491661" cy="152400"/>
                    <a:chOff x="914400" y="5168774"/>
                    <a:chExt cx="388545" cy="165226"/>
                  </a:xfrm>
                </p:grpSpPr>
                <p:cxnSp>
                  <p:nvCxnSpPr>
                    <p:cNvPr id="125" name="Straight Connector 124"/>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2386531" y="5232148"/>
                    <a:ext cx="491661" cy="152400"/>
                    <a:chOff x="914400" y="5168774"/>
                    <a:chExt cx="388545" cy="165226"/>
                  </a:xfrm>
                </p:grpSpPr>
                <p:cxnSp>
                  <p:nvCxnSpPr>
                    <p:cNvPr id="122" name="Straight Connector 121"/>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2880564" y="5232148"/>
                    <a:ext cx="491661" cy="152400"/>
                    <a:chOff x="914400" y="5168774"/>
                    <a:chExt cx="388545" cy="165226"/>
                  </a:xfrm>
                </p:grpSpPr>
                <p:cxnSp>
                  <p:nvCxnSpPr>
                    <p:cNvPr id="119" name="Straight Connector 118"/>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366037" y="5232148"/>
                    <a:ext cx="491661" cy="152400"/>
                    <a:chOff x="914400" y="5168774"/>
                    <a:chExt cx="388545" cy="165226"/>
                  </a:xfrm>
                </p:grpSpPr>
                <p:cxnSp>
                  <p:nvCxnSpPr>
                    <p:cNvPr id="116" name="Straight Connector 115"/>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3858653" y="5232148"/>
                    <a:ext cx="491661" cy="152400"/>
                    <a:chOff x="914400" y="5168774"/>
                    <a:chExt cx="388545" cy="165226"/>
                  </a:xfrm>
                </p:grpSpPr>
                <p:cxnSp>
                  <p:nvCxnSpPr>
                    <p:cNvPr id="113" name="Straight Connector 112"/>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358413" y="5232148"/>
                    <a:ext cx="491661" cy="152400"/>
                    <a:chOff x="914400" y="5168774"/>
                    <a:chExt cx="388545" cy="165226"/>
                  </a:xfrm>
                </p:grpSpPr>
                <p:cxnSp>
                  <p:nvCxnSpPr>
                    <p:cNvPr id="110" name="Straight Connector 109"/>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4850075" y="5232148"/>
                    <a:ext cx="491661" cy="152400"/>
                    <a:chOff x="914400" y="5168774"/>
                    <a:chExt cx="388545" cy="165226"/>
                  </a:xfrm>
                </p:grpSpPr>
                <p:cxnSp>
                  <p:nvCxnSpPr>
                    <p:cNvPr id="107" name="Straight Connector 106"/>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337456" y="5232148"/>
                    <a:ext cx="491661" cy="152400"/>
                    <a:chOff x="914400" y="5168774"/>
                    <a:chExt cx="388545" cy="165226"/>
                  </a:xfrm>
                </p:grpSpPr>
                <p:cxnSp>
                  <p:nvCxnSpPr>
                    <p:cNvPr id="104" name="Straight Connector 103"/>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832939" y="5232148"/>
                    <a:ext cx="491661" cy="152400"/>
                    <a:chOff x="914400" y="5168774"/>
                    <a:chExt cx="388545" cy="165226"/>
                  </a:xfrm>
                </p:grpSpPr>
                <p:cxnSp>
                  <p:nvCxnSpPr>
                    <p:cNvPr id="101" name="Straight Connector 100"/>
                    <p:cNvCxnSpPr/>
                    <p:nvPr/>
                  </p:nvCxnSpPr>
                  <p:spPr>
                    <a:xfrm>
                      <a:off x="9144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914400" y="5181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302945" y="5168774"/>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1109579" y="5364454"/>
                  <a:ext cx="548548" cy="338554"/>
                </a:xfrm>
                <a:prstGeom prst="rect">
                  <a:avLst/>
                </a:prstGeom>
                <a:noFill/>
              </p:spPr>
              <p:txBody>
                <a:bodyPr wrap="none" rtlCol="0">
                  <a:spAutoFit/>
                </a:bodyPr>
                <a:lstStyle/>
                <a:p>
                  <a:r>
                    <a:rPr lang="en-US" sz="1600" dirty="0" smtClean="0"/>
                    <a:t>0.01</a:t>
                  </a:r>
                  <a:endParaRPr lang="en-US" sz="1600" dirty="0"/>
                </a:p>
              </p:txBody>
            </p:sp>
            <p:sp>
              <p:nvSpPr>
                <p:cNvPr id="45" name="TextBox 44"/>
                <p:cNvSpPr txBox="1"/>
                <p:nvPr/>
              </p:nvSpPr>
              <p:spPr>
                <a:xfrm>
                  <a:off x="1626148" y="5364454"/>
                  <a:ext cx="548548" cy="338554"/>
                </a:xfrm>
                <a:prstGeom prst="rect">
                  <a:avLst/>
                </a:prstGeom>
                <a:noFill/>
              </p:spPr>
              <p:txBody>
                <a:bodyPr wrap="none" rtlCol="0">
                  <a:spAutoFit/>
                </a:bodyPr>
                <a:lstStyle/>
                <a:p>
                  <a:r>
                    <a:rPr lang="en-US" sz="1600" dirty="0" smtClean="0"/>
                    <a:t>0.02</a:t>
                  </a:r>
                  <a:endParaRPr lang="en-US" sz="1600" dirty="0"/>
                </a:p>
              </p:txBody>
            </p:sp>
            <p:sp>
              <p:nvSpPr>
                <p:cNvPr id="46" name="TextBox 45"/>
                <p:cNvSpPr txBox="1"/>
                <p:nvPr/>
              </p:nvSpPr>
              <p:spPr>
                <a:xfrm>
                  <a:off x="2140696" y="5364454"/>
                  <a:ext cx="548548" cy="338554"/>
                </a:xfrm>
                <a:prstGeom prst="rect">
                  <a:avLst/>
                </a:prstGeom>
                <a:noFill/>
              </p:spPr>
              <p:txBody>
                <a:bodyPr wrap="none" rtlCol="0">
                  <a:spAutoFit/>
                </a:bodyPr>
                <a:lstStyle/>
                <a:p>
                  <a:r>
                    <a:rPr lang="en-US" sz="1600" dirty="0" smtClean="0"/>
                    <a:t>0.03</a:t>
                  </a:r>
                  <a:endParaRPr lang="en-US" sz="1600" dirty="0"/>
                </a:p>
              </p:txBody>
            </p:sp>
            <p:sp>
              <p:nvSpPr>
                <p:cNvPr id="47" name="TextBox 46"/>
                <p:cNvSpPr txBox="1"/>
                <p:nvPr/>
              </p:nvSpPr>
              <p:spPr>
                <a:xfrm>
                  <a:off x="2618050" y="5364454"/>
                  <a:ext cx="548548" cy="338554"/>
                </a:xfrm>
                <a:prstGeom prst="rect">
                  <a:avLst/>
                </a:prstGeom>
                <a:noFill/>
              </p:spPr>
              <p:txBody>
                <a:bodyPr wrap="none" rtlCol="0">
                  <a:spAutoFit/>
                </a:bodyPr>
                <a:lstStyle/>
                <a:p>
                  <a:r>
                    <a:rPr lang="en-US" sz="1600" dirty="0" smtClean="0"/>
                    <a:t>0.04</a:t>
                  </a:r>
                  <a:endParaRPr lang="en-US" sz="1600" dirty="0"/>
                </a:p>
              </p:txBody>
            </p:sp>
            <p:sp>
              <p:nvSpPr>
                <p:cNvPr id="48" name="TextBox 47"/>
                <p:cNvSpPr txBox="1"/>
                <p:nvPr/>
              </p:nvSpPr>
              <p:spPr>
                <a:xfrm>
                  <a:off x="3108050" y="5364454"/>
                  <a:ext cx="548548" cy="338554"/>
                </a:xfrm>
                <a:prstGeom prst="rect">
                  <a:avLst/>
                </a:prstGeom>
                <a:noFill/>
              </p:spPr>
              <p:txBody>
                <a:bodyPr wrap="none" rtlCol="0">
                  <a:spAutoFit/>
                </a:bodyPr>
                <a:lstStyle/>
                <a:p>
                  <a:r>
                    <a:rPr lang="en-US" sz="1600" dirty="0" smtClean="0"/>
                    <a:t>0.05</a:t>
                  </a:r>
                  <a:endParaRPr lang="en-US" sz="1600" dirty="0"/>
                </a:p>
              </p:txBody>
            </p:sp>
            <p:sp>
              <p:nvSpPr>
                <p:cNvPr id="49" name="TextBox 48"/>
                <p:cNvSpPr txBox="1"/>
                <p:nvPr/>
              </p:nvSpPr>
              <p:spPr>
                <a:xfrm>
                  <a:off x="3588986" y="5364454"/>
                  <a:ext cx="548548" cy="338554"/>
                </a:xfrm>
                <a:prstGeom prst="rect">
                  <a:avLst/>
                </a:prstGeom>
                <a:noFill/>
              </p:spPr>
              <p:txBody>
                <a:bodyPr wrap="none" rtlCol="0">
                  <a:spAutoFit/>
                </a:bodyPr>
                <a:lstStyle/>
                <a:p>
                  <a:r>
                    <a:rPr lang="en-US" sz="1600" dirty="0" smtClean="0"/>
                    <a:t>0.06</a:t>
                  </a:r>
                  <a:endParaRPr lang="en-US" sz="1600" dirty="0"/>
                </a:p>
              </p:txBody>
            </p:sp>
            <p:sp>
              <p:nvSpPr>
                <p:cNvPr id="50" name="TextBox 49"/>
                <p:cNvSpPr txBox="1"/>
                <p:nvPr/>
              </p:nvSpPr>
              <p:spPr>
                <a:xfrm>
                  <a:off x="4086846" y="5364454"/>
                  <a:ext cx="548548" cy="338554"/>
                </a:xfrm>
                <a:prstGeom prst="rect">
                  <a:avLst/>
                </a:prstGeom>
                <a:noFill/>
              </p:spPr>
              <p:txBody>
                <a:bodyPr wrap="none" rtlCol="0">
                  <a:spAutoFit/>
                </a:bodyPr>
                <a:lstStyle/>
                <a:p>
                  <a:r>
                    <a:rPr lang="en-US" sz="1600" dirty="0" smtClean="0"/>
                    <a:t>0.07</a:t>
                  </a:r>
                  <a:endParaRPr lang="en-US" sz="1600" dirty="0"/>
                </a:p>
              </p:txBody>
            </p:sp>
            <p:sp>
              <p:nvSpPr>
                <p:cNvPr id="51" name="TextBox 50"/>
                <p:cNvSpPr txBox="1"/>
                <p:nvPr/>
              </p:nvSpPr>
              <p:spPr>
                <a:xfrm>
                  <a:off x="4578508" y="5364454"/>
                  <a:ext cx="548548" cy="338554"/>
                </a:xfrm>
                <a:prstGeom prst="rect">
                  <a:avLst/>
                </a:prstGeom>
                <a:noFill/>
              </p:spPr>
              <p:txBody>
                <a:bodyPr wrap="none" rtlCol="0">
                  <a:spAutoFit/>
                </a:bodyPr>
                <a:lstStyle/>
                <a:p>
                  <a:r>
                    <a:rPr lang="en-US" sz="1600" dirty="0" smtClean="0"/>
                    <a:t>0.08</a:t>
                  </a:r>
                  <a:endParaRPr lang="en-US" sz="1600" dirty="0"/>
                </a:p>
              </p:txBody>
            </p:sp>
            <p:sp>
              <p:nvSpPr>
                <p:cNvPr id="52" name="TextBox 51"/>
                <p:cNvSpPr txBox="1"/>
                <p:nvPr/>
              </p:nvSpPr>
              <p:spPr>
                <a:xfrm>
                  <a:off x="5074942" y="5364454"/>
                  <a:ext cx="548548" cy="338554"/>
                </a:xfrm>
                <a:prstGeom prst="rect">
                  <a:avLst/>
                </a:prstGeom>
                <a:noFill/>
              </p:spPr>
              <p:txBody>
                <a:bodyPr wrap="none" rtlCol="0">
                  <a:spAutoFit/>
                </a:bodyPr>
                <a:lstStyle/>
                <a:p>
                  <a:r>
                    <a:rPr lang="en-US" sz="1600" dirty="0" smtClean="0"/>
                    <a:t>0.09</a:t>
                  </a:r>
                  <a:endParaRPr lang="en-US" sz="1600" dirty="0"/>
                </a:p>
              </p:txBody>
            </p:sp>
            <p:sp>
              <p:nvSpPr>
                <p:cNvPr id="53" name="TextBox 52"/>
                <p:cNvSpPr txBox="1"/>
                <p:nvPr/>
              </p:nvSpPr>
              <p:spPr>
                <a:xfrm>
                  <a:off x="5557457" y="5364454"/>
                  <a:ext cx="548548" cy="338554"/>
                </a:xfrm>
                <a:prstGeom prst="rect">
                  <a:avLst/>
                </a:prstGeom>
                <a:noFill/>
              </p:spPr>
              <p:txBody>
                <a:bodyPr wrap="none" rtlCol="0">
                  <a:spAutoFit/>
                </a:bodyPr>
                <a:lstStyle/>
                <a:p>
                  <a:r>
                    <a:rPr lang="en-US" sz="1600" dirty="0" smtClean="0"/>
                    <a:t>0.10</a:t>
                  </a:r>
                  <a:endParaRPr lang="en-US" sz="1600" dirty="0"/>
                </a:p>
              </p:txBody>
            </p:sp>
            <p:sp>
              <p:nvSpPr>
                <p:cNvPr id="54" name="TextBox 53"/>
                <p:cNvSpPr txBox="1"/>
                <p:nvPr/>
              </p:nvSpPr>
              <p:spPr>
                <a:xfrm>
                  <a:off x="6056699" y="5358692"/>
                  <a:ext cx="548548" cy="338554"/>
                </a:xfrm>
                <a:prstGeom prst="rect">
                  <a:avLst/>
                </a:prstGeom>
                <a:noFill/>
              </p:spPr>
              <p:txBody>
                <a:bodyPr wrap="none" rtlCol="0">
                  <a:spAutoFit/>
                </a:bodyPr>
                <a:lstStyle/>
                <a:p>
                  <a:r>
                    <a:rPr lang="en-US" sz="1600" dirty="0" smtClean="0"/>
                    <a:t>0.11</a:t>
                  </a:r>
                  <a:endParaRPr lang="en-US" sz="1600" dirty="0"/>
                </a:p>
              </p:txBody>
            </p:sp>
            <p:sp>
              <p:nvSpPr>
                <p:cNvPr id="55" name="TextBox 54"/>
                <p:cNvSpPr txBox="1"/>
                <p:nvPr/>
              </p:nvSpPr>
              <p:spPr>
                <a:xfrm>
                  <a:off x="3508281" y="4850736"/>
                  <a:ext cx="1139479" cy="307777"/>
                </a:xfrm>
                <a:prstGeom prst="rect">
                  <a:avLst/>
                </a:prstGeom>
                <a:noFill/>
              </p:spPr>
              <p:txBody>
                <a:bodyPr wrap="none" rtlCol="0">
                  <a:spAutoFit/>
                </a:bodyPr>
                <a:lstStyle/>
                <a:p>
                  <a:r>
                    <a:rPr lang="en-US" sz="1400" dirty="0" smtClean="0"/>
                    <a:t>Saturation </a:t>
                  </a:r>
                  <a:r>
                    <a:rPr lang="en-US" sz="1400" baseline="30000" dirty="0" smtClean="0"/>
                    <a:t>S-R</a:t>
                  </a:r>
                  <a:endParaRPr lang="en-US" sz="1400" baseline="30000" dirty="0"/>
                </a:p>
              </p:txBody>
            </p:sp>
            <p:sp>
              <p:nvSpPr>
                <p:cNvPr id="56" name="Oval 55"/>
                <p:cNvSpPr/>
                <p:nvPr/>
              </p:nvSpPr>
              <p:spPr>
                <a:xfrm>
                  <a:off x="1828800" y="4644018"/>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243021" y="4523255"/>
                  <a:ext cx="1255537" cy="523220"/>
                </a:xfrm>
                <a:prstGeom prst="rect">
                  <a:avLst/>
                </a:prstGeom>
                <a:noFill/>
              </p:spPr>
              <p:txBody>
                <a:bodyPr wrap="none" rtlCol="0">
                  <a:spAutoFit/>
                </a:bodyPr>
                <a:lstStyle/>
                <a:p>
                  <a:r>
                    <a:rPr lang="en-US" sz="1400" dirty="0" smtClean="0"/>
                    <a:t>Metabolism </a:t>
                  </a:r>
                  <a:r>
                    <a:rPr lang="en-US" sz="1400" baseline="30000" dirty="0" smtClean="0"/>
                    <a:t>S-R</a:t>
                  </a:r>
                </a:p>
                <a:p>
                  <a:endParaRPr lang="en-US" sz="1400" dirty="0"/>
                </a:p>
              </p:txBody>
            </p:sp>
            <p:sp>
              <p:nvSpPr>
                <p:cNvPr id="58" name="Oval 57"/>
                <p:cNvSpPr/>
                <p:nvPr/>
              </p:nvSpPr>
              <p:spPr>
                <a:xfrm>
                  <a:off x="2135223" y="4356525"/>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229909" y="4188167"/>
                  <a:ext cx="1488806" cy="523220"/>
                </a:xfrm>
                <a:prstGeom prst="rect">
                  <a:avLst/>
                </a:prstGeom>
                <a:noFill/>
              </p:spPr>
              <p:txBody>
                <a:bodyPr wrap="none" rtlCol="0">
                  <a:spAutoFit/>
                </a:bodyPr>
                <a:lstStyle/>
                <a:p>
                  <a:r>
                    <a:rPr lang="en-US" sz="1400" dirty="0" smtClean="0"/>
                    <a:t>Organic Matter </a:t>
                  </a:r>
                  <a:r>
                    <a:rPr lang="en-US" sz="1400" baseline="30000" dirty="0" smtClean="0"/>
                    <a:t>S-R</a:t>
                  </a:r>
                </a:p>
                <a:p>
                  <a:endParaRPr lang="en-US" sz="1400" dirty="0"/>
                </a:p>
              </p:txBody>
            </p:sp>
            <p:sp>
              <p:nvSpPr>
                <p:cNvPr id="60" name="Oval 59"/>
                <p:cNvSpPr/>
                <p:nvPr/>
              </p:nvSpPr>
              <p:spPr>
                <a:xfrm>
                  <a:off x="1626148" y="4005914"/>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79817" y="3998443"/>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12496" y="3990393"/>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1" idx="6"/>
                  <a:endCxn id="60" idx="2"/>
                </p:cNvCxnSpPr>
                <p:nvPr/>
              </p:nvCxnSpPr>
              <p:spPr>
                <a:xfrm flipH="1">
                  <a:off x="1626148" y="4074643"/>
                  <a:ext cx="26131" cy="7471"/>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33407" y="4085531"/>
                  <a:ext cx="16409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24354" y="4005914"/>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98132" y="3930145"/>
                  <a:ext cx="1582677" cy="523220"/>
                </a:xfrm>
                <a:prstGeom prst="rect">
                  <a:avLst/>
                </a:prstGeom>
                <a:noFill/>
              </p:spPr>
              <p:txBody>
                <a:bodyPr wrap="none" rtlCol="0">
                  <a:spAutoFit/>
                </a:bodyPr>
                <a:lstStyle/>
                <a:p>
                  <a:r>
                    <a:rPr lang="en-US" sz="1400" dirty="0" smtClean="0"/>
                    <a:t>TITAN – Diatoms </a:t>
                  </a:r>
                  <a:r>
                    <a:rPr lang="en-US" sz="1400" baseline="30000" dirty="0" smtClean="0"/>
                    <a:t>S-R</a:t>
                  </a:r>
                </a:p>
                <a:p>
                  <a:endParaRPr lang="en-US" sz="1400" dirty="0"/>
                </a:p>
              </p:txBody>
            </p:sp>
            <p:cxnSp>
              <p:nvCxnSpPr>
                <p:cNvPr id="67" name="Straight Connector 66"/>
                <p:cNvCxnSpPr/>
                <p:nvPr/>
              </p:nvCxnSpPr>
              <p:spPr>
                <a:xfrm>
                  <a:off x="2118789" y="2848188"/>
                  <a:ext cx="0" cy="1732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74570" y="3231517"/>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189905" y="3222282"/>
                  <a:ext cx="172462"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29151" y="2844043"/>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173269" y="2853096"/>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291350" y="2844043"/>
                  <a:ext cx="172462" cy="152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53039" y="2775407"/>
                  <a:ext cx="3370282" cy="307777"/>
                </a:xfrm>
                <a:prstGeom prst="rect">
                  <a:avLst/>
                </a:prstGeom>
                <a:noFill/>
              </p:spPr>
              <p:txBody>
                <a:bodyPr wrap="none" rtlCol="0">
                  <a:spAutoFit/>
                </a:bodyPr>
                <a:lstStyle/>
                <a:p>
                  <a:r>
                    <a:rPr lang="en-US" sz="1400" dirty="0" smtClean="0"/>
                    <a:t>Western Mountain Reference Sites (UDWQ)</a:t>
                  </a:r>
                  <a:endParaRPr lang="en-US" sz="1400" dirty="0"/>
                </a:p>
              </p:txBody>
            </p:sp>
            <p:sp>
              <p:nvSpPr>
                <p:cNvPr id="74" name="TextBox 73"/>
                <p:cNvSpPr txBox="1"/>
                <p:nvPr/>
              </p:nvSpPr>
              <p:spPr>
                <a:xfrm>
                  <a:off x="2307086" y="2441464"/>
                  <a:ext cx="3255635" cy="307777"/>
                </a:xfrm>
                <a:prstGeom prst="rect">
                  <a:avLst/>
                </a:prstGeom>
                <a:noFill/>
              </p:spPr>
              <p:txBody>
                <a:bodyPr wrap="none" rtlCol="0">
                  <a:spAutoFit/>
                </a:bodyPr>
                <a:lstStyle/>
                <a:p>
                  <a:r>
                    <a:rPr lang="en-US" sz="1400" dirty="0" smtClean="0"/>
                    <a:t>Region 8 Investigations (</a:t>
                  </a:r>
                  <a:r>
                    <a:rPr lang="en-US" sz="1400" dirty="0" err="1" smtClean="0"/>
                    <a:t>literature</a:t>
                  </a:r>
                  <a:r>
                    <a:rPr lang="en-US" sz="1400" baseline="30000" dirty="0" err="1" smtClean="0"/>
                    <a:t>D</a:t>
                  </a:r>
                  <a:r>
                    <a:rPr lang="en-US" sz="1400" dirty="0" smtClean="0"/>
                    <a:t>, n=11)</a:t>
                  </a:r>
                  <a:endParaRPr lang="en-US" sz="1400" dirty="0"/>
                </a:p>
              </p:txBody>
            </p:sp>
            <p:cxnSp>
              <p:nvCxnSpPr>
                <p:cNvPr id="75" name="Straight Connector 74"/>
                <p:cNvCxnSpPr/>
                <p:nvPr/>
              </p:nvCxnSpPr>
              <p:spPr>
                <a:xfrm>
                  <a:off x="1206640" y="2613425"/>
                  <a:ext cx="951781"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67936" y="2493239"/>
                  <a:ext cx="1165790" cy="584775"/>
                </a:xfrm>
                <a:prstGeom prst="rect">
                  <a:avLst/>
                </a:prstGeom>
                <a:noFill/>
              </p:spPr>
              <p:txBody>
                <a:bodyPr wrap="square" rtlCol="0">
                  <a:spAutoFit/>
                </a:bodyPr>
                <a:lstStyle/>
                <a:p>
                  <a:r>
                    <a:rPr lang="en-US" sz="1600" dirty="0" smtClean="0">
                      <a:solidFill>
                        <a:schemeClr val="accent2">
                          <a:lumMod val="75000"/>
                        </a:schemeClr>
                      </a:solidFill>
                    </a:rPr>
                    <a:t>Distribution Methods</a:t>
                  </a:r>
                  <a:endParaRPr lang="en-US" sz="1600" dirty="0">
                    <a:solidFill>
                      <a:schemeClr val="accent2">
                        <a:lumMod val="75000"/>
                      </a:schemeClr>
                    </a:solidFill>
                  </a:endParaRPr>
                </a:p>
              </p:txBody>
            </p:sp>
            <p:sp>
              <p:nvSpPr>
                <p:cNvPr id="77" name="TextBox 76"/>
                <p:cNvSpPr txBox="1"/>
                <p:nvPr/>
              </p:nvSpPr>
              <p:spPr>
                <a:xfrm>
                  <a:off x="4272481" y="3149284"/>
                  <a:ext cx="2417713" cy="523220"/>
                </a:xfrm>
                <a:prstGeom prst="rect">
                  <a:avLst/>
                </a:prstGeom>
                <a:noFill/>
              </p:spPr>
              <p:txBody>
                <a:bodyPr wrap="none" rtlCol="0">
                  <a:spAutoFit/>
                </a:bodyPr>
                <a:lstStyle/>
                <a:p>
                  <a:r>
                    <a:rPr lang="en-US" sz="1400" dirty="0" smtClean="0"/>
                    <a:t>Biological Assessments: O/E </a:t>
                  </a:r>
                  <a:r>
                    <a:rPr lang="en-US" sz="1400" baseline="30000" dirty="0" smtClean="0"/>
                    <a:t>S-R</a:t>
                  </a:r>
                </a:p>
                <a:p>
                  <a:r>
                    <a:rPr lang="en-US" sz="1400" dirty="0" smtClean="0"/>
                    <a:t> </a:t>
                  </a:r>
                  <a:endParaRPr lang="en-US" sz="1400" dirty="0"/>
                </a:p>
              </p:txBody>
            </p:sp>
            <p:sp>
              <p:nvSpPr>
                <p:cNvPr id="78" name="Oval 77"/>
                <p:cNvSpPr/>
                <p:nvPr/>
              </p:nvSpPr>
              <p:spPr>
                <a:xfrm>
                  <a:off x="2244272" y="2146260"/>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76300" y="2146260"/>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038738" y="2144708"/>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691765" y="1947480"/>
                  <a:ext cx="1994777" cy="307777"/>
                </a:xfrm>
                <a:prstGeom prst="rect">
                  <a:avLst/>
                </a:prstGeom>
                <a:noFill/>
              </p:spPr>
              <p:txBody>
                <a:bodyPr wrap="none" rtlCol="0">
                  <a:spAutoFit/>
                </a:bodyPr>
                <a:lstStyle/>
                <a:p>
                  <a:r>
                    <a:rPr lang="en-US" sz="1400" dirty="0" smtClean="0"/>
                    <a:t>CO &amp; MT Proposed NNC</a:t>
                  </a:r>
                  <a:endParaRPr lang="en-US" sz="1400" dirty="0"/>
                </a:p>
              </p:txBody>
            </p:sp>
            <p:sp>
              <p:nvSpPr>
                <p:cNvPr id="82" name="Oval 81"/>
                <p:cNvSpPr/>
                <p:nvPr/>
              </p:nvSpPr>
              <p:spPr>
                <a:xfrm>
                  <a:off x="2877013" y="1666436"/>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50287" y="1670881"/>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014473" y="1582272"/>
                  <a:ext cx="2812116" cy="307777"/>
                </a:xfrm>
                <a:prstGeom prst="rect">
                  <a:avLst/>
                </a:prstGeom>
                <a:noFill/>
              </p:spPr>
              <p:txBody>
                <a:bodyPr wrap="none" rtlCol="0">
                  <a:spAutoFit/>
                </a:bodyPr>
                <a:lstStyle/>
                <a:p>
                  <a:r>
                    <a:rPr lang="en-US" sz="1400" dirty="0" smtClean="0"/>
                    <a:t>Nuisance Algae Control (</a:t>
                  </a:r>
                  <a:r>
                    <a:rPr lang="en-US" sz="1400" dirty="0" err="1" smtClean="0"/>
                    <a:t>literature</a:t>
                  </a:r>
                  <a:r>
                    <a:rPr lang="en-US" sz="1400" baseline="30000" dirty="0" err="1" smtClean="0"/>
                    <a:t>A</a:t>
                  </a:r>
                  <a:r>
                    <a:rPr lang="en-US" sz="1400" dirty="0" smtClean="0"/>
                    <a:t>)</a:t>
                  </a:r>
                  <a:endParaRPr lang="en-US" sz="1400" dirty="0"/>
                </a:p>
              </p:txBody>
            </p:sp>
            <p:sp>
              <p:nvSpPr>
                <p:cNvPr id="85" name="Oval 84"/>
                <p:cNvSpPr/>
                <p:nvPr/>
              </p:nvSpPr>
              <p:spPr>
                <a:xfrm>
                  <a:off x="2381753" y="1654906"/>
                  <a:ext cx="172462"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597855" y="948762"/>
                  <a:ext cx="2610908" cy="307777"/>
                </a:xfrm>
                <a:prstGeom prst="rect">
                  <a:avLst/>
                </a:prstGeom>
                <a:noFill/>
              </p:spPr>
              <p:txBody>
                <a:bodyPr wrap="none" rtlCol="0">
                  <a:spAutoFit/>
                </a:bodyPr>
                <a:lstStyle/>
                <a:p>
                  <a:r>
                    <a:rPr lang="en-US" sz="1400" dirty="0" smtClean="0"/>
                    <a:t>Macroinvertebrates (</a:t>
                  </a:r>
                  <a:r>
                    <a:rPr lang="en-US" sz="1400" dirty="0" err="1" smtClean="0"/>
                    <a:t>literature</a:t>
                  </a:r>
                  <a:r>
                    <a:rPr lang="en-US" sz="1400" baseline="30000" dirty="0" err="1" smtClean="0"/>
                    <a:t>M</a:t>
                  </a:r>
                  <a:r>
                    <a:rPr lang="en-US" sz="1400" dirty="0" smtClean="0"/>
                    <a:t>)</a:t>
                  </a:r>
                  <a:endParaRPr lang="en-US" sz="1400" dirty="0"/>
                </a:p>
              </p:txBody>
            </p:sp>
            <p:sp>
              <p:nvSpPr>
                <p:cNvPr id="87" name="TextBox 86"/>
                <p:cNvSpPr txBox="1"/>
                <p:nvPr/>
              </p:nvSpPr>
              <p:spPr>
                <a:xfrm>
                  <a:off x="4255486" y="525814"/>
                  <a:ext cx="1385316" cy="307777"/>
                </a:xfrm>
                <a:prstGeom prst="rect">
                  <a:avLst/>
                </a:prstGeom>
                <a:noFill/>
              </p:spPr>
              <p:txBody>
                <a:bodyPr wrap="none" rtlCol="0">
                  <a:spAutoFit/>
                </a:bodyPr>
                <a:lstStyle/>
                <a:p>
                  <a:r>
                    <a:rPr lang="en-US" sz="1400" dirty="0" smtClean="0"/>
                    <a:t>Fish (</a:t>
                  </a:r>
                  <a:r>
                    <a:rPr lang="en-US" sz="1400" dirty="0" err="1" smtClean="0"/>
                    <a:t>literature</a:t>
                  </a:r>
                  <a:r>
                    <a:rPr lang="en-US" sz="1400" baseline="30000" dirty="0" err="1" smtClean="0"/>
                    <a:t>F</a:t>
                  </a:r>
                  <a:r>
                    <a:rPr lang="en-US" sz="1400" dirty="0" smtClean="0"/>
                    <a:t>)</a:t>
                  </a:r>
                  <a:endParaRPr lang="en-US" sz="1400" dirty="0"/>
                </a:p>
              </p:txBody>
            </p:sp>
            <p:sp>
              <p:nvSpPr>
                <p:cNvPr id="88" name="TextBox 87"/>
                <p:cNvSpPr txBox="1"/>
                <p:nvPr/>
              </p:nvSpPr>
              <p:spPr>
                <a:xfrm>
                  <a:off x="7067936" y="1241128"/>
                  <a:ext cx="1334277" cy="338554"/>
                </a:xfrm>
                <a:prstGeom prst="rect">
                  <a:avLst/>
                </a:prstGeom>
                <a:noFill/>
                <a:ln>
                  <a:noFill/>
                </a:ln>
              </p:spPr>
              <p:txBody>
                <a:bodyPr wrap="square" rtlCol="0">
                  <a:spAutoFit/>
                </a:bodyPr>
                <a:lstStyle/>
                <a:p>
                  <a:r>
                    <a:rPr lang="en-US" sz="1600" dirty="0" smtClean="0"/>
                    <a:t>Benchmarks</a:t>
                  </a:r>
                  <a:endParaRPr lang="en-US" sz="1600" dirty="0"/>
                </a:p>
              </p:txBody>
            </p:sp>
            <p:sp>
              <p:nvSpPr>
                <p:cNvPr id="89" name="TextBox 88"/>
                <p:cNvSpPr txBox="1"/>
                <p:nvPr/>
              </p:nvSpPr>
              <p:spPr>
                <a:xfrm>
                  <a:off x="2806375" y="5701944"/>
                  <a:ext cx="2436180" cy="369332"/>
                </a:xfrm>
                <a:prstGeom prst="rect">
                  <a:avLst/>
                </a:prstGeom>
                <a:noFill/>
              </p:spPr>
              <p:txBody>
                <a:bodyPr wrap="none" rtlCol="0">
                  <a:spAutoFit/>
                </a:bodyPr>
                <a:lstStyle/>
                <a:p>
                  <a:r>
                    <a:rPr lang="en-US" dirty="0" smtClean="0"/>
                    <a:t>Total Phosphorus (mg/l)</a:t>
                  </a:r>
                  <a:endParaRPr lang="en-US" dirty="0"/>
                </a:p>
              </p:txBody>
            </p:sp>
          </p:grpSp>
          <p:sp>
            <p:nvSpPr>
              <p:cNvPr id="7" name="Oval 6"/>
              <p:cNvSpPr/>
              <p:nvPr/>
            </p:nvSpPr>
            <p:spPr>
              <a:xfrm>
                <a:off x="4635394" y="4932200"/>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752600" y="4953000"/>
                <a:ext cx="0" cy="173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52600" y="5008400"/>
                <a:ext cx="4562453" cy="3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50594" y="4635187"/>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001262" y="4729271"/>
                <a:ext cx="3249332" cy="92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49477" y="4283047"/>
                <a:ext cx="18970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55708" y="4354322"/>
                <a:ext cx="537327" cy="276999"/>
              </a:xfrm>
              <a:prstGeom prst="rect">
                <a:avLst/>
              </a:prstGeom>
              <a:noFill/>
            </p:spPr>
            <p:txBody>
              <a:bodyPr wrap="none" rtlCol="0">
                <a:spAutoFit/>
              </a:bodyPr>
              <a:lstStyle/>
              <a:p>
                <a:r>
                  <a:rPr lang="en-US" sz="1200" dirty="0" smtClean="0"/>
                  <a:t>0.589</a:t>
                </a:r>
                <a:endParaRPr lang="en-US" sz="1200" dirty="0"/>
              </a:p>
            </p:txBody>
          </p:sp>
          <p:cxnSp>
            <p:nvCxnSpPr>
              <p:cNvPr id="14" name="Straight Arrow Connector 13"/>
              <p:cNvCxnSpPr>
                <a:stCxn id="59" idx="1"/>
              </p:cNvCxnSpPr>
              <p:nvPr/>
            </p:nvCxnSpPr>
            <p:spPr>
              <a:xfrm flipV="1">
                <a:off x="2219362" y="4358060"/>
                <a:ext cx="4085144" cy="17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805" y="4005390"/>
                <a:ext cx="1610078"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43021" y="3912877"/>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69495" y="3633240"/>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08672" y="3631739"/>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52019" y="3639291"/>
                <a:ext cx="156784"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155457" y="3709440"/>
                <a:ext cx="5175516" cy="6051"/>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46404" y="3635857"/>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44582" y="3631949"/>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98804" y="3788257"/>
                <a:ext cx="0" cy="15745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74572" y="3464435"/>
                <a:ext cx="2420534" cy="523220"/>
              </a:xfrm>
              <a:prstGeom prst="rect">
                <a:avLst/>
              </a:prstGeom>
              <a:noFill/>
            </p:spPr>
            <p:txBody>
              <a:bodyPr wrap="none" rtlCol="0">
                <a:spAutoFit/>
              </a:bodyPr>
              <a:lstStyle/>
              <a:p>
                <a:r>
                  <a:rPr lang="en-US" sz="1400" dirty="0" smtClean="0"/>
                  <a:t>TITAN – Macroinvertebrates </a:t>
                </a:r>
                <a:r>
                  <a:rPr lang="en-US" sz="1400" baseline="30000" dirty="0" smtClean="0"/>
                  <a:t>S-R</a:t>
                </a:r>
              </a:p>
              <a:p>
                <a:endParaRPr lang="en-US" sz="1400" dirty="0"/>
              </a:p>
            </p:txBody>
          </p:sp>
          <p:cxnSp>
            <p:nvCxnSpPr>
              <p:cNvPr id="25" name="Straight Connector 24"/>
              <p:cNvCxnSpPr>
                <a:endCxn id="72" idx="6"/>
              </p:cNvCxnSpPr>
              <p:nvPr/>
            </p:nvCxnSpPr>
            <p:spPr>
              <a:xfrm flipV="1">
                <a:off x="2106983" y="2845578"/>
                <a:ext cx="1346282" cy="905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8" idx="6"/>
                <a:endCxn id="80" idx="2"/>
              </p:cNvCxnSpPr>
              <p:nvPr/>
            </p:nvCxnSpPr>
            <p:spPr>
              <a:xfrm flipV="1">
                <a:off x="2406187" y="2146243"/>
                <a:ext cx="2622004" cy="15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8180" y="3238329"/>
                <a:ext cx="1973754"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88180" y="3155933"/>
                <a:ext cx="0" cy="1732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51984" y="1672416"/>
                <a:ext cx="13294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76657" y="1136192"/>
                <a:ext cx="458780" cy="276999"/>
              </a:xfrm>
              <a:prstGeom prst="rect">
                <a:avLst/>
              </a:prstGeom>
              <a:noFill/>
            </p:spPr>
            <p:txBody>
              <a:bodyPr wrap="none" rtlCol="0">
                <a:spAutoFit/>
              </a:bodyPr>
              <a:lstStyle/>
              <a:p>
                <a:r>
                  <a:rPr lang="en-US" sz="1200" dirty="0" smtClean="0"/>
                  <a:t>0.15</a:t>
                </a:r>
                <a:endParaRPr lang="en-US" sz="1200" dirty="0"/>
              </a:p>
            </p:txBody>
          </p:sp>
          <p:cxnSp>
            <p:nvCxnSpPr>
              <p:cNvPr id="31" name="Straight Arrow Connector 30"/>
              <p:cNvCxnSpPr/>
              <p:nvPr/>
            </p:nvCxnSpPr>
            <p:spPr>
              <a:xfrm>
                <a:off x="3030560" y="1131344"/>
                <a:ext cx="3425148" cy="4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32329" y="1034872"/>
                <a:ext cx="0" cy="204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a:off x="6466762" y="1025819"/>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952697" y="1034872"/>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2929197" y="609600"/>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6438685" y="609600"/>
                <a:ext cx="185726" cy="18700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89117" y="666889"/>
                <a:ext cx="458780" cy="276999"/>
              </a:xfrm>
              <a:prstGeom prst="rect">
                <a:avLst/>
              </a:prstGeom>
              <a:noFill/>
            </p:spPr>
            <p:txBody>
              <a:bodyPr wrap="none" rtlCol="0">
                <a:spAutoFit/>
              </a:bodyPr>
              <a:lstStyle/>
              <a:p>
                <a:r>
                  <a:rPr lang="en-US" sz="1200" dirty="0" smtClean="0"/>
                  <a:t>0.14</a:t>
                </a:r>
                <a:endParaRPr lang="en-US" sz="1200" dirty="0"/>
              </a:p>
            </p:txBody>
          </p:sp>
          <p:cxnSp>
            <p:nvCxnSpPr>
              <p:cNvPr id="38" name="Straight Arrow Connector 37"/>
              <p:cNvCxnSpPr/>
              <p:nvPr/>
            </p:nvCxnSpPr>
            <p:spPr>
              <a:xfrm>
                <a:off x="3001900" y="740564"/>
                <a:ext cx="3425148" cy="4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352858" y="4919209"/>
                <a:ext cx="17246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72994" y="4851794"/>
                <a:ext cx="458780" cy="276999"/>
              </a:xfrm>
              <a:prstGeom prst="rect">
                <a:avLst/>
              </a:prstGeom>
              <a:noFill/>
            </p:spPr>
            <p:txBody>
              <a:bodyPr wrap="none" rtlCol="0">
                <a:spAutoFit/>
              </a:bodyPr>
              <a:lstStyle/>
              <a:p>
                <a:r>
                  <a:rPr lang="en-US" sz="1200" dirty="0" smtClean="0"/>
                  <a:t>1.33</a:t>
                </a:r>
                <a:endParaRPr lang="en-US" sz="1200" dirty="0"/>
              </a:p>
            </p:txBody>
          </p:sp>
          <p:sp>
            <p:nvSpPr>
              <p:cNvPr id="41" name="Isosceles Triangle 40"/>
              <p:cNvSpPr/>
              <p:nvPr/>
            </p:nvSpPr>
            <p:spPr>
              <a:xfrm>
                <a:off x="1103230" y="2418231"/>
                <a:ext cx="185726" cy="187002"/>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2016223" y="2420645"/>
                <a:ext cx="185726" cy="187002"/>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p:cNvSpPr txBox="1"/>
          <p:nvPr/>
        </p:nvSpPr>
        <p:spPr>
          <a:xfrm>
            <a:off x="110066" y="112828"/>
            <a:ext cx="1949893" cy="707886"/>
          </a:xfrm>
          <a:prstGeom prst="rect">
            <a:avLst/>
          </a:prstGeom>
          <a:noFill/>
        </p:spPr>
        <p:txBody>
          <a:bodyPr wrap="none" rtlCol="0">
            <a:spAutoFit/>
          </a:bodyPr>
          <a:lstStyle/>
          <a:p>
            <a:r>
              <a:rPr lang="en-US" sz="4000" dirty="0" smtClean="0">
                <a:solidFill>
                  <a:schemeClr val="accent2"/>
                </a:solidFill>
              </a:rPr>
              <a:t>Nitrogen</a:t>
            </a:r>
            <a:endParaRPr lang="en-US" sz="4000" dirty="0">
              <a:solidFill>
                <a:schemeClr val="accent2"/>
              </a:solidFill>
            </a:endParaRPr>
          </a:p>
        </p:txBody>
      </p:sp>
    </p:spTree>
    <p:extLst>
      <p:ext uri="{BB962C8B-B14F-4D97-AF65-F5344CB8AC3E}">
        <p14:creationId xmlns:p14="http://schemas.microsoft.com/office/powerpoint/2010/main" val="139293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TextBox 2"/>
          <p:cNvSpPr txBox="1"/>
          <p:nvPr/>
        </p:nvSpPr>
        <p:spPr>
          <a:xfrm>
            <a:off x="381000" y="2101334"/>
            <a:ext cx="7924800" cy="4278094"/>
          </a:xfrm>
          <a:prstGeom prst="rect">
            <a:avLst/>
          </a:prstGeom>
          <a:noFill/>
        </p:spPr>
        <p:txBody>
          <a:bodyPr wrap="square" rtlCol="0">
            <a:spAutoFit/>
          </a:bodyPr>
          <a:lstStyle/>
          <a:p>
            <a:pPr>
              <a:buClr>
                <a:schemeClr val="accent2"/>
              </a:buClr>
            </a:pPr>
            <a:r>
              <a:rPr lang="en-US" sz="2800" b="1" dirty="0" smtClean="0">
                <a:solidFill>
                  <a:schemeClr val="tx2"/>
                </a:solidFill>
              </a:rPr>
              <a:t>At a Regional Scale</a:t>
            </a:r>
            <a:endParaRPr lang="en-US" sz="2400" b="1" dirty="0" smtClean="0">
              <a:solidFill>
                <a:schemeClr val="tx2"/>
              </a:solidFill>
            </a:endParaRPr>
          </a:p>
          <a:p>
            <a:pPr marL="285750" indent="-285750">
              <a:buClr>
                <a:schemeClr val="accent2"/>
              </a:buClr>
              <a:buFont typeface="Wingdings" panose="05000000000000000000" pitchFamily="2" charset="2"/>
              <a:buChar char="q"/>
            </a:pPr>
            <a:r>
              <a:rPr lang="en-US" sz="2400" dirty="0" smtClean="0"/>
              <a:t> More robust assessments of nutrient-related problems</a:t>
            </a:r>
          </a:p>
          <a:p>
            <a:pPr marL="285750" indent="-285750">
              <a:buClr>
                <a:schemeClr val="accent2"/>
              </a:buClr>
              <a:buFont typeface="Wingdings" panose="05000000000000000000" pitchFamily="2" charset="2"/>
              <a:buChar char="q"/>
            </a:pPr>
            <a:r>
              <a:rPr lang="en-US" sz="2400" dirty="0" smtClean="0"/>
              <a:t> Numeric criteria for headwater streams</a:t>
            </a:r>
          </a:p>
          <a:p>
            <a:pPr marL="285750" indent="-285750">
              <a:buFont typeface="Wingdings" panose="05000000000000000000" pitchFamily="2" charset="2"/>
              <a:buChar char="q"/>
            </a:pPr>
            <a:endParaRPr lang="en-US" dirty="0"/>
          </a:p>
          <a:p>
            <a:pPr>
              <a:buClr>
                <a:schemeClr val="accent2"/>
              </a:buClr>
            </a:pPr>
            <a:r>
              <a:rPr lang="en-US" sz="2800" b="1" dirty="0" smtClean="0">
                <a:solidFill>
                  <a:schemeClr val="tx2"/>
                </a:solidFill>
              </a:rPr>
              <a:t>At a Site-Specific Scale</a:t>
            </a:r>
          </a:p>
          <a:p>
            <a:pPr marL="285750" indent="-285750">
              <a:buClr>
                <a:schemeClr val="accent2"/>
              </a:buClr>
              <a:buFont typeface="Wingdings" panose="05000000000000000000" pitchFamily="2" charset="2"/>
              <a:buChar char="q"/>
            </a:pPr>
            <a:r>
              <a:rPr lang="en-US" sz="2400" dirty="0" smtClean="0"/>
              <a:t> Inform resource prioritization</a:t>
            </a:r>
          </a:p>
          <a:p>
            <a:pPr marL="285750" indent="-285750">
              <a:buClr>
                <a:schemeClr val="accent2"/>
              </a:buClr>
              <a:buFont typeface="Wingdings" panose="05000000000000000000" pitchFamily="2" charset="2"/>
              <a:buChar char="q"/>
            </a:pPr>
            <a:r>
              <a:rPr lang="en-US" sz="2400" dirty="0" smtClean="0"/>
              <a:t>Modify indicator thresholds (water quality goals)</a:t>
            </a:r>
          </a:p>
          <a:p>
            <a:pPr marL="742950" lvl="1" indent="-285750">
              <a:buFont typeface="Courier New" panose="02070309020205020404" pitchFamily="49" charset="0"/>
              <a:buChar char="o"/>
            </a:pPr>
            <a:r>
              <a:rPr lang="en-US" dirty="0" smtClean="0"/>
              <a:t>incorporate site-specific modifying conditions (covariates)</a:t>
            </a:r>
            <a:endParaRPr lang="en-US" sz="2400" dirty="0" smtClean="0"/>
          </a:p>
          <a:p>
            <a:pPr marL="285750" indent="-285750">
              <a:buClr>
                <a:schemeClr val="accent2"/>
              </a:buClr>
              <a:buFont typeface="Wingdings" panose="05000000000000000000" pitchFamily="2" charset="2"/>
              <a:buChar char="q"/>
            </a:pPr>
            <a:r>
              <a:rPr lang="en-US" sz="2400" dirty="0"/>
              <a:t> </a:t>
            </a:r>
            <a:r>
              <a:rPr lang="en-US" sz="2400" dirty="0" smtClean="0"/>
              <a:t>Develop site-specific standards</a:t>
            </a:r>
          </a:p>
          <a:p>
            <a:pPr marL="742950" lvl="1" indent="-285750">
              <a:buFont typeface="Courier New" panose="02070309020205020404" pitchFamily="49" charset="0"/>
              <a:buChar char="o"/>
            </a:pPr>
            <a:r>
              <a:rPr lang="en-US" dirty="0" smtClean="0"/>
              <a:t>calibrate mechanistic models</a:t>
            </a:r>
          </a:p>
          <a:p>
            <a:pPr marL="742950" lvl="1" indent="-285750">
              <a:buFont typeface="Courier New" panose="02070309020205020404" pitchFamily="49" charset="0"/>
              <a:buChar char="o"/>
            </a:pPr>
            <a:r>
              <a:rPr lang="en-US" dirty="0" smtClean="0"/>
              <a:t>provide empirical confirmation for key endpoints</a:t>
            </a:r>
            <a:endParaRPr lang="en-US" sz="2400" dirty="0" smtClean="0"/>
          </a:p>
          <a:p>
            <a:pPr marL="285750" indent="-285750">
              <a:buClr>
                <a:schemeClr val="accent2"/>
              </a:buClr>
              <a:buFont typeface="Wingdings" panose="05000000000000000000" pitchFamily="2" charset="2"/>
              <a:buChar char="q"/>
            </a:pPr>
            <a:r>
              <a:rPr lang="en-US" sz="2400" dirty="0" smtClean="0"/>
              <a:t> Quantify remediation progress</a:t>
            </a:r>
            <a:endParaRPr lang="en-US" sz="2400" dirty="0"/>
          </a:p>
        </p:txBody>
      </p:sp>
    </p:spTree>
    <p:extLst>
      <p:ext uri="{BB962C8B-B14F-4D97-AF65-F5344CB8AC3E}">
        <p14:creationId xmlns:p14="http://schemas.microsoft.com/office/powerpoint/2010/main" val="243883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Technical Basis</a:t>
            </a:r>
            <a:endParaRPr lang="en-US" dirty="0"/>
          </a:p>
        </p:txBody>
      </p:sp>
      <p:pic>
        <p:nvPicPr>
          <p:cNvPr id="4" name="Picture 3" descr="Compiled _Stressor Response Report_Final_temp_forCoreTOC.docx - Microsoft Word"/>
          <p:cNvPicPr>
            <a:picLocks noChangeAspect="1"/>
          </p:cNvPicPr>
          <p:nvPr/>
        </p:nvPicPr>
        <p:blipFill rotWithShape="1">
          <a:blip r:embed="rId2">
            <a:extLst>
              <a:ext uri="{28A0092B-C50C-407E-A947-70E740481C1C}">
                <a14:useLocalDpi xmlns:a14="http://schemas.microsoft.com/office/drawing/2010/main" val="0"/>
              </a:ext>
            </a:extLst>
          </a:blip>
          <a:srcRect l="4691" t="32381" r="27291" b="4489"/>
          <a:stretch/>
        </p:blipFill>
        <p:spPr>
          <a:xfrm>
            <a:off x="533400" y="1905000"/>
            <a:ext cx="5812971" cy="4329404"/>
          </a:xfrm>
          <a:prstGeom prst="rect">
            <a:avLst/>
          </a:prstGeom>
        </p:spPr>
      </p:pic>
    </p:spTree>
    <p:extLst>
      <p:ext uri="{BB962C8B-B14F-4D97-AF65-F5344CB8AC3E}">
        <p14:creationId xmlns:p14="http://schemas.microsoft.com/office/powerpoint/2010/main" val="319816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iled _Stressor Response Report_Final_temp_forCoreTOC.docx - Microsoft Word"/>
          <p:cNvPicPr>
            <a:picLocks noChangeAspect="1"/>
          </p:cNvPicPr>
          <p:nvPr/>
        </p:nvPicPr>
        <p:blipFill rotWithShape="1">
          <a:blip r:embed="rId2">
            <a:extLst>
              <a:ext uri="{28A0092B-C50C-407E-A947-70E740481C1C}">
                <a14:useLocalDpi xmlns:a14="http://schemas.microsoft.com/office/drawing/2010/main" val="0"/>
              </a:ext>
            </a:extLst>
          </a:blip>
          <a:srcRect l="9109" t="18746" r="28918" b="36634"/>
          <a:stretch/>
        </p:blipFill>
        <p:spPr>
          <a:xfrm>
            <a:off x="228600" y="1600200"/>
            <a:ext cx="5296278" cy="3060071"/>
          </a:xfrm>
          <a:prstGeom prst="rect">
            <a:avLst/>
          </a:prstGeom>
        </p:spPr>
      </p:pic>
      <p:pic>
        <p:nvPicPr>
          <p:cNvPr id="4" name="Picture 3" descr="Compiled _Stressor Response Report_Final_temp_forCoreTOC.docx - Microsoft Word"/>
          <p:cNvPicPr>
            <a:picLocks noChangeAspect="1"/>
          </p:cNvPicPr>
          <p:nvPr/>
        </p:nvPicPr>
        <p:blipFill rotWithShape="1">
          <a:blip r:embed="rId3">
            <a:extLst>
              <a:ext uri="{28A0092B-C50C-407E-A947-70E740481C1C}">
                <a14:useLocalDpi xmlns:a14="http://schemas.microsoft.com/office/drawing/2010/main" val="0"/>
              </a:ext>
            </a:extLst>
          </a:blip>
          <a:srcRect l="9744" t="17558" r="30825" b="56006"/>
          <a:stretch/>
        </p:blipFill>
        <p:spPr>
          <a:xfrm>
            <a:off x="279142" y="4572000"/>
            <a:ext cx="5078994" cy="1812957"/>
          </a:xfrm>
          <a:prstGeom prst="rect">
            <a:avLst/>
          </a:prstGeom>
        </p:spPr>
      </p:pic>
      <p:sp>
        <p:nvSpPr>
          <p:cNvPr id="5" name="TextBox 4"/>
          <p:cNvSpPr txBox="1"/>
          <p:nvPr/>
        </p:nvSpPr>
        <p:spPr>
          <a:xfrm>
            <a:off x="5359691" y="2895599"/>
            <a:ext cx="3604064" cy="830997"/>
          </a:xfrm>
          <a:prstGeom prst="rect">
            <a:avLst/>
          </a:prstGeom>
          <a:noFill/>
        </p:spPr>
        <p:txBody>
          <a:bodyPr wrap="none" rtlCol="0">
            <a:spAutoFit/>
          </a:bodyPr>
          <a:lstStyle/>
          <a:p>
            <a:pPr marL="285750" indent="-285750">
              <a:buClr>
                <a:schemeClr val="accent2"/>
              </a:buClr>
              <a:buFont typeface="Wingdings" panose="05000000000000000000" pitchFamily="2" charset="2"/>
              <a:buChar char="q"/>
            </a:pPr>
            <a:r>
              <a:rPr lang="en-US" sz="2400" dirty="0" smtClean="0"/>
              <a:t> Section Introduction</a:t>
            </a:r>
          </a:p>
          <a:p>
            <a:pPr marL="285750" indent="-285750">
              <a:buClr>
                <a:schemeClr val="accent2"/>
              </a:buClr>
              <a:buFont typeface="Wingdings" panose="05000000000000000000" pitchFamily="2" charset="2"/>
              <a:buChar char="q"/>
            </a:pPr>
            <a:r>
              <a:rPr lang="en-US" sz="2400" dirty="0"/>
              <a:t> </a:t>
            </a:r>
            <a:r>
              <a:rPr lang="en-US" sz="2400" dirty="0" smtClean="0"/>
              <a:t>Limitation and Saturation</a:t>
            </a:r>
            <a:endParaRPr lang="en-US" sz="2400" dirty="0"/>
          </a:p>
        </p:txBody>
      </p:sp>
      <p:sp>
        <p:nvSpPr>
          <p:cNvPr id="6" name="TextBox 5"/>
          <p:cNvSpPr txBox="1"/>
          <p:nvPr/>
        </p:nvSpPr>
        <p:spPr>
          <a:xfrm>
            <a:off x="5447223" y="1847461"/>
            <a:ext cx="3429000" cy="954107"/>
          </a:xfrm>
          <a:prstGeom prst="rect">
            <a:avLst/>
          </a:prstGeom>
          <a:noFill/>
        </p:spPr>
        <p:txBody>
          <a:bodyPr wrap="square" rtlCol="0">
            <a:spAutoFit/>
          </a:bodyPr>
          <a:lstStyle/>
          <a:p>
            <a:pPr algn="ctr"/>
            <a:r>
              <a:rPr lang="en-US" sz="2800" dirty="0" smtClean="0">
                <a:solidFill>
                  <a:schemeClr val="tx2"/>
                </a:solidFill>
              </a:rPr>
              <a:t>Section 1: Ecosystem Functions</a:t>
            </a:r>
            <a:endParaRPr lang="en-US" sz="2800" dirty="0">
              <a:solidFill>
                <a:schemeClr val="tx2"/>
              </a:solidFill>
            </a:endParaRPr>
          </a:p>
        </p:txBody>
      </p:sp>
      <p:sp>
        <p:nvSpPr>
          <p:cNvPr id="7" name="Title 1"/>
          <p:cNvSpPr txBox="1">
            <a:spLocks/>
          </p:cNvSpPr>
          <p:nvPr/>
        </p:nvSpPr>
        <p:spPr>
          <a:xfrm>
            <a:off x="457200" y="152400"/>
            <a:ext cx="8153400" cy="990600"/>
          </a:xfrm>
          <a:prstGeom prst="rect">
            <a:avLst/>
          </a:prstGeom>
        </p:spPr>
        <p:txBody>
          <a:bodyPr vert="horz" anchor="ctr">
            <a:normAutofit/>
          </a:bodyPr>
          <a:lstStyle>
            <a:lvl1pPr algn="l" rtl="0" fontAlgn="base">
              <a:spcBef>
                <a:spcPct val="0"/>
              </a:spcBef>
              <a:spcAft>
                <a:spcPct val="0"/>
              </a:spcAft>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Outline: Technical Basis</a:t>
            </a:r>
            <a:endParaRPr lang="en-US" dirty="0"/>
          </a:p>
        </p:txBody>
      </p:sp>
    </p:spTree>
    <p:extLst>
      <p:ext uri="{BB962C8B-B14F-4D97-AF65-F5344CB8AC3E}">
        <p14:creationId xmlns:p14="http://schemas.microsoft.com/office/powerpoint/2010/main" val="399818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Overview</a:t>
            </a:r>
            <a:endParaRPr lang="en-US" dirty="0"/>
          </a:p>
        </p:txBody>
      </p:sp>
      <p:sp>
        <p:nvSpPr>
          <p:cNvPr id="3" name="Content Placeholder 2"/>
          <p:cNvSpPr>
            <a:spLocks noGrp="1"/>
          </p:cNvSpPr>
          <p:nvPr>
            <p:ph sz="quarter" idx="13"/>
          </p:nvPr>
        </p:nvSpPr>
        <p:spPr/>
        <p:txBody>
          <a:bodyPr/>
          <a:lstStyle/>
          <a:p>
            <a:r>
              <a:rPr lang="en-US" dirty="0" smtClean="0"/>
              <a:t>Review of Ecological Indicators</a:t>
            </a:r>
          </a:p>
          <a:p>
            <a:r>
              <a:rPr lang="en-US" dirty="0" smtClean="0"/>
              <a:t> Application of Ecological Responses</a:t>
            </a:r>
          </a:p>
          <a:p>
            <a:r>
              <a:rPr lang="en-US" dirty="0"/>
              <a:t>Overview of Associated Documents</a:t>
            </a:r>
          </a:p>
          <a:p>
            <a:pPr lvl="1"/>
            <a:r>
              <a:rPr lang="en-US" dirty="0"/>
              <a:t> </a:t>
            </a:r>
            <a:r>
              <a:rPr lang="en-US" i="1" dirty="0"/>
              <a:t>Technical Basis: Ecological Indicators</a:t>
            </a:r>
          </a:p>
          <a:p>
            <a:pPr lvl="1"/>
            <a:r>
              <a:rPr lang="en-US" i="1" dirty="0"/>
              <a:t> Headwater Numeric Criteria Rationale</a:t>
            </a:r>
          </a:p>
          <a:p>
            <a:pPr marL="0" indent="0">
              <a:buNone/>
            </a:pPr>
            <a:endParaRPr lang="en-US" dirty="0"/>
          </a:p>
        </p:txBody>
      </p:sp>
      <p:pic>
        <p:nvPicPr>
          <p:cNvPr id="4" name="Picture 2" descr="http://my-photo-blog.com/wp-content/uploads/2007/10/virgin-river-z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19600"/>
            <a:ext cx="3332419" cy="222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9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Outline: Technical Basis</a:t>
            </a:r>
            <a:endParaRPr lang="en-US" dirty="0"/>
          </a:p>
        </p:txBody>
      </p:sp>
      <p:sp>
        <p:nvSpPr>
          <p:cNvPr id="4" name="TextBox 3"/>
          <p:cNvSpPr txBox="1"/>
          <p:nvPr/>
        </p:nvSpPr>
        <p:spPr>
          <a:xfrm>
            <a:off x="5447223" y="1847461"/>
            <a:ext cx="3429000" cy="954107"/>
          </a:xfrm>
          <a:prstGeom prst="rect">
            <a:avLst/>
          </a:prstGeom>
          <a:noFill/>
        </p:spPr>
        <p:txBody>
          <a:bodyPr wrap="square" rtlCol="0">
            <a:spAutoFit/>
          </a:bodyPr>
          <a:lstStyle/>
          <a:p>
            <a:pPr algn="ctr"/>
            <a:r>
              <a:rPr lang="en-US" sz="2800" dirty="0" smtClean="0">
                <a:solidFill>
                  <a:schemeClr val="tx2"/>
                </a:solidFill>
              </a:rPr>
              <a:t>Section 1: Ecosystem Functions</a:t>
            </a:r>
            <a:endParaRPr lang="en-US" sz="2800" dirty="0">
              <a:solidFill>
                <a:schemeClr val="tx2"/>
              </a:solidFill>
            </a:endParaRPr>
          </a:p>
        </p:txBody>
      </p:sp>
      <p:pic>
        <p:nvPicPr>
          <p:cNvPr id="5" name="Picture 4" descr="Compiled _Stressor Response Report_Final_temp_forCoreTOC.docx - Microsoft Word"/>
          <p:cNvPicPr>
            <a:picLocks noChangeAspect="1"/>
          </p:cNvPicPr>
          <p:nvPr/>
        </p:nvPicPr>
        <p:blipFill rotWithShape="1">
          <a:blip r:embed="rId2">
            <a:extLst>
              <a:ext uri="{28A0092B-C50C-407E-A947-70E740481C1C}">
                <a14:useLocalDpi xmlns:a14="http://schemas.microsoft.com/office/drawing/2010/main" val="0"/>
              </a:ext>
            </a:extLst>
          </a:blip>
          <a:srcRect l="9744" t="23366" r="30613" b="17096"/>
          <a:stretch/>
        </p:blipFill>
        <p:spPr>
          <a:xfrm>
            <a:off x="357667" y="1847461"/>
            <a:ext cx="5097101" cy="4083114"/>
          </a:xfrm>
          <a:prstGeom prst="rect">
            <a:avLst/>
          </a:prstGeom>
        </p:spPr>
      </p:pic>
      <p:sp>
        <p:nvSpPr>
          <p:cNvPr id="6" name="TextBox 5"/>
          <p:cNvSpPr txBox="1"/>
          <p:nvPr/>
        </p:nvSpPr>
        <p:spPr>
          <a:xfrm>
            <a:off x="5359691" y="2895599"/>
            <a:ext cx="2922595" cy="830997"/>
          </a:xfrm>
          <a:prstGeom prst="rect">
            <a:avLst/>
          </a:prstGeom>
          <a:noFill/>
        </p:spPr>
        <p:txBody>
          <a:bodyPr wrap="none" rtlCol="0">
            <a:spAutoFit/>
          </a:bodyPr>
          <a:lstStyle/>
          <a:p>
            <a:pPr marL="285750" indent="-285750">
              <a:buClr>
                <a:schemeClr val="accent2"/>
              </a:buClr>
              <a:buFont typeface="Wingdings" panose="05000000000000000000" pitchFamily="2" charset="2"/>
              <a:buChar char="q"/>
            </a:pPr>
            <a:r>
              <a:rPr lang="en-US" sz="2400" dirty="0" smtClean="0"/>
              <a:t> Stream Metabolism</a:t>
            </a:r>
          </a:p>
          <a:p>
            <a:pPr marL="285750" indent="-285750">
              <a:buClr>
                <a:schemeClr val="accent2"/>
              </a:buClr>
              <a:buFont typeface="Wingdings" panose="05000000000000000000" pitchFamily="2" charset="2"/>
              <a:buChar char="q"/>
            </a:pPr>
            <a:r>
              <a:rPr lang="en-US" sz="2400" dirty="0"/>
              <a:t> </a:t>
            </a:r>
            <a:r>
              <a:rPr lang="en-US" sz="2400" dirty="0" smtClean="0"/>
              <a:t>Organic Matter</a:t>
            </a:r>
            <a:endParaRPr lang="en-US" sz="2400" dirty="0"/>
          </a:p>
        </p:txBody>
      </p:sp>
    </p:spTree>
    <p:extLst>
      <p:ext uri="{BB962C8B-B14F-4D97-AF65-F5344CB8AC3E}">
        <p14:creationId xmlns:p14="http://schemas.microsoft.com/office/powerpoint/2010/main" val="273588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Outline: Technical Basis</a:t>
            </a:r>
            <a:endParaRPr lang="en-US" dirty="0"/>
          </a:p>
        </p:txBody>
      </p:sp>
      <p:pic>
        <p:nvPicPr>
          <p:cNvPr id="4" name="Picture 3" descr="Compiled _Stressor Response Report_Final_temp_forCoreTOC.docx - Microsoft Word"/>
          <p:cNvPicPr>
            <a:picLocks noChangeAspect="1"/>
          </p:cNvPicPr>
          <p:nvPr/>
        </p:nvPicPr>
        <p:blipFill rotWithShape="1">
          <a:blip r:embed="rId2">
            <a:extLst>
              <a:ext uri="{28A0092B-C50C-407E-A947-70E740481C1C}">
                <a14:useLocalDpi xmlns:a14="http://schemas.microsoft.com/office/drawing/2010/main" val="0"/>
              </a:ext>
            </a:extLst>
          </a:blip>
          <a:srcRect l="8367" t="23894" r="29130" b="13795"/>
          <a:stretch/>
        </p:blipFill>
        <p:spPr>
          <a:xfrm>
            <a:off x="152400" y="1752600"/>
            <a:ext cx="5341545" cy="4273237"/>
          </a:xfrm>
          <a:prstGeom prst="rect">
            <a:avLst/>
          </a:prstGeom>
        </p:spPr>
      </p:pic>
      <p:sp>
        <p:nvSpPr>
          <p:cNvPr id="5" name="TextBox 4"/>
          <p:cNvSpPr txBox="1"/>
          <p:nvPr/>
        </p:nvSpPr>
        <p:spPr>
          <a:xfrm>
            <a:off x="5447223" y="1847461"/>
            <a:ext cx="3429000" cy="954107"/>
          </a:xfrm>
          <a:prstGeom prst="rect">
            <a:avLst/>
          </a:prstGeom>
          <a:noFill/>
        </p:spPr>
        <p:txBody>
          <a:bodyPr wrap="square" rtlCol="0">
            <a:spAutoFit/>
          </a:bodyPr>
          <a:lstStyle/>
          <a:p>
            <a:pPr algn="ctr"/>
            <a:r>
              <a:rPr lang="en-US" sz="2800" dirty="0" smtClean="0">
                <a:solidFill>
                  <a:schemeClr val="tx2"/>
                </a:solidFill>
              </a:rPr>
              <a:t>Section 2: Aquatic Life and Recreation Uses</a:t>
            </a:r>
            <a:endParaRPr lang="en-US" sz="2800" dirty="0">
              <a:solidFill>
                <a:schemeClr val="tx2"/>
              </a:solidFill>
            </a:endParaRPr>
          </a:p>
        </p:txBody>
      </p:sp>
      <p:sp>
        <p:nvSpPr>
          <p:cNvPr id="6" name="TextBox 5"/>
          <p:cNvSpPr txBox="1"/>
          <p:nvPr/>
        </p:nvSpPr>
        <p:spPr>
          <a:xfrm>
            <a:off x="5403457" y="2971800"/>
            <a:ext cx="3516532" cy="1200329"/>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Structural Indicators</a:t>
            </a:r>
          </a:p>
          <a:p>
            <a:pPr marL="285750" indent="-285750">
              <a:buClr>
                <a:schemeClr val="accent2"/>
              </a:buClr>
              <a:buFont typeface="Wingdings" panose="05000000000000000000" pitchFamily="2" charset="2"/>
              <a:buChar char="q"/>
            </a:pPr>
            <a:r>
              <a:rPr lang="en-US" sz="2400" dirty="0"/>
              <a:t> </a:t>
            </a:r>
            <a:r>
              <a:rPr lang="en-US" sz="2400" dirty="0" smtClean="0"/>
              <a:t>Macroinvertebrates and Diatoms</a:t>
            </a:r>
            <a:endParaRPr lang="en-US" sz="2400" dirty="0"/>
          </a:p>
        </p:txBody>
      </p:sp>
    </p:spTree>
    <p:extLst>
      <p:ext uri="{BB962C8B-B14F-4D97-AF65-F5344CB8AC3E}">
        <p14:creationId xmlns:p14="http://schemas.microsoft.com/office/powerpoint/2010/main" val="210249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Outline: Technical Basis</a:t>
            </a:r>
            <a:endParaRPr lang="en-US" dirty="0"/>
          </a:p>
        </p:txBody>
      </p:sp>
      <p:sp>
        <p:nvSpPr>
          <p:cNvPr id="5" name="TextBox 4"/>
          <p:cNvSpPr txBox="1"/>
          <p:nvPr/>
        </p:nvSpPr>
        <p:spPr>
          <a:xfrm>
            <a:off x="5447223" y="2109071"/>
            <a:ext cx="3429000" cy="523220"/>
          </a:xfrm>
          <a:prstGeom prst="rect">
            <a:avLst/>
          </a:prstGeom>
          <a:noFill/>
        </p:spPr>
        <p:txBody>
          <a:bodyPr wrap="square" rtlCol="0">
            <a:spAutoFit/>
          </a:bodyPr>
          <a:lstStyle/>
          <a:p>
            <a:pPr algn="ctr"/>
            <a:r>
              <a:rPr lang="en-US" sz="2800" dirty="0" smtClean="0">
                <a:solidFill>
                  <a:schemeClr val="tx2"/>
                </a:solidFill>
              </a:rPr>
              <a:t>Section 3: Application</a:t>
            </a:r>
            <a:endParaRPr lang="en-US" sz="2800" dirty="0">
              <a:solidFill>
                <a:schemeClr val="tx2"/>
              </a:solidFill>
            </a:endParaRPr>
          </a:p>
        </p:txBody>
      </p:sp>
      <p:sp>
        <p:nvSpPr>
          <p:cNvPr id="6" name="TextBox 5"/>
          <p:cNvSpPr txBox="1"/>
          <p:nvPr/>
        </p:nvSpPr>
        <p:spPr>
          <a:xfrm>
            <a:off x="5403457" y="2971800"/>
            <a:ext cx="3516532" cy="1938992"/>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Headwater Streams Criteria</a:t>
            </a:r>
          </a:p>
          <a:p>
            <a:pPr marL="285750" indent="-285750">
              <a:buClr>
                <a:schemeClr val="accent2"/>
              </a:buClr>
              <a:buFont typeface="Wingdings" panose="05000000000000000000" pitchFamily="2" charset="2"/>
              <a:buChar char="q"/>
            </a:pPr>
            <a:r>
              <a:rPr lang="en-US" sz="2400" dirty="0"/>
              <a:t> </a:t>
            </a:r>
            <a:r>
              <a:rPr lang="en-US" sz="2400" dirty="0" smtClean="0"/>
              <a:t>Site-Specific Investigations</a:t>
            </a:r>
          </a:p>
          <a:p>
            <a:pPr marL="285750" indent="-285750">
              <a:buClr>
                <a:schemeClr val="accent2"/>
              </a:buClr>
              <a:buFont typeface="Wingdings" panose="05000000000000000000" pitchFamily="2" charset="2"/>
              <a:buChar char="q"/>
            </a:pPr>
            <a:r>
              <a:rPr lang="en-US" sz="2400" dirty="0"/>
              <a:t> </a:t>
            </a:r>
            <a:r>
              <a:rPr lang="en-US" sz="2400" dirty="0" smtClean="0"/>
              <a:t>Mechanistic Models</a:t>
            </a:r>
            <a:endParaRPr lang="en-US" sz="2400" dirty="0"/>
          </a:p>
        </p:txBody>
      </p:sp>
      <p:pic>
        <p:nvPicPr>
          <p:cNvPr id="2" name="Picture 1" descr="Compiled _Stressor Response Report_Final_temp_forCoreTOC.docx - Microsoft Word"/>
          <p:cNvPicPr>
            <a:picLocks noChangeAspect="1"/>
          </p:cNvPicPr>
          <p:nvPr/>
        </p:nvPicPr>
        <p:blipFill rotWithShape="1">
          <a:blip r:embed="rId2">
            <a:extLst>
              <a:ext uri="{28A0092B-C50C-407E-A947-70E740481C1C}">
                <a14:useLocalDpi xmlns:a14="http://schemas.microsoft.com/office/drawing/2010/main" val="0"/>
              </a:ext>
            </a:extLst>
          </a:blip>
          <a:srcRect l="10062" t="24026" r="31673" b="46931"/>
          <a:stretch/>
        </p:blipFill>
        <p:spPr>
          <a:xfrm>
            <a:off x="152400" y="1580201"/>
            <a:ext cx="4979407" cy="1991763"/>
          </a:xfrm>
          <a:prstGeom prst="rect">
            <a:avLst/>
          </a:prstGeom>
        </p:spPr>
      </p:pic>
      <p:pic>
        <p:nvPicPr>
          <p:cNvPr id="7" name="Picture 6" descr="Compiled _Stressor Response Report_Final_temp_forCoreTOC.docx - Microsoft Word"/>
          <p:cNvPicPr>
            <a:picLocks noChangeAspect="1"/>
          </p:cNvPicPr>
          <p:nvPr/>
        </p:nvPicPr>
        <p:blipFill rotWithShape="1">
          <a:blip r:embed="rId3">
            <a:extLst>
              <a:ext uri="{28A0092B-C50C-407E-A947-70E740481C1C}">
                <a14:useLocalDpi xmlns:a14="http://schemas.microsoft.com/office/drawing/2010/main" val="0"/>
              </a:ext>
            </a:extLst>
          </a:blip>
          <a:srcRect l="9215" t="17294" r="31144" b="24621"/>
          <a:stretch/>
        </p:blipFill>
        <p:spPr>
          <a:xfrm>
            <a:off x="78462" y="2743199"/>
            <a:ext cx="5097101" cy="3983525"/>
          </a:xfrm>
          <a:prstGeom prst="rect">
            <a:avLst/>
          </a:prstGeom>
        </p:spPr>
      </p:pic>
    </p:spTree>
    <p:extLst>
      <p:ext uri="{BB962C8B-B14F-4D97-AF65-F5344CB8AC3E}">
        <p14:creationId xmlns:p14="http://schemas.microsoft.com/office/powerpoint/2010/main" val="120550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Headwater Proposal</a:t>
            </a:r>
            <a:endParaRPr lang="en-US" dirty="0"/>
          </a:p>
        </p:txBody>
      </p:sp>
      <p:pic>
        <p:nvPicPr>
          <p:cNvPr id="4" name="Picture 3" descr="Headwater Criteria_TOC.pdf - Adobe Reader"/>
          <p:cNvPicPr>
            <a:picLocks noChangeAspect="1"/>
          </p:cNvPicPr>
          <p:nvPr/>
        </p:nvPicPr>
        <p:blipFill rotWithShape="1">
          <a:blip r:embed="rId2">
            <a:extLst>
              <a:ext uri="{28A0092B-C50C-407E-A947-70E740481C1C}">
                <a14:useLocalDpi xmlns:a14="http://schemas.microsoft.com/office/drawing/2010/main" val="0"/>
              </a:ext>
            </a:extLst>
          </a:blip>
          <a:srcRect l="5028" t="16104" r="28550" b="8320"/>
          <a:stretch/>
        </p:blipFill>
        <p:spPr>
          <a:xfrm>
            <a:off x="7545" y="1674892"/>
            <a:ext cx="5676523" cy="5183108"/>
          </a:xfrm>
          <a:prstGeom prst="rect">
            <a:avLst/>
          </a:prstGeom>
        </p:spPr>
      </p:pic>
      <p:sp>
        <p:nvSpPr>
          <p:cNvPr id="5" name="TextBox 4"/>
          <p:cNvSpPr txBox="1"/>
          <p:nvPr/>
        </p:nvSpPr>
        <p:spPr>
          <a:xfrm>
            <a:off x="6061295" y="2286000"/>
            <a:ext cx="2743200" cy="3600986"/>
          </a:xfrm>
          <a:prstGeom prst="rect">
            <a:avLst/>
          </a:prstGeom>
          <a:noFill/>
        </p:spPr>
        <p:txBody>
          <a:bodyPr wrap="square" rtlCol="0">
            <a:spAutoFit/>
          </a:bodyPr>
          <a:lstStyle/>
          <a:p>
            <a:r>
              <a:rPr lang="en-US" sz="3600" dirty="0" smtClean="0">
                <a:solidFill>
                  <a:schemeClr val="tx2"/>
                </a:solidFill>
              </a:rPr>
              <a:t>Objectives</a:t>
            </a:r>
          </a:p>
          <a:p>
            <a:endParaRPr lang="en-US" sz="1200" dirty="0" smtClean="0">
              <a:solidFill>
                <a:schemeClr val="tx2"/>
              </a:solidFill>
            </a:endParaRPr>
          </a:p>
          <a:p>
            <a:pPr marL="285750" indent="-285750">
              <a:buClr>
                <a:schemeClr val="accent2"/>
              </a:buClr>
              <a:buFont typeface="Wingdings" panose="05000000000000000000" pitchFamily="2" charset="2"/>
              <a:buChar char="q"/>
            </a:pPr>
            <a:r>
              <a:rPr lang="en-US" sz="2400" dirty="0" smtClean="0"/>
              <a:t>Summarize the proposed criteria rationale </a:t>
            </a:r>
          </a:p>
          <a:p>
            <a:pPr marL="285750" indent="-285750">
              <a:buClr>
                <a:schemeClr val="accent2"/>
              </a:buClr>
              <a:buFont typeface="Wingdings" panose="05000000000000000000" pitchFamily="2" charset="2"/>
              <a:buChar char="q"/>
            </a:pPr>
            <a:endParaRPr lang="en-US" sz="1200" dirty="0" smtClean="0"/>
          </a:p>
          <a:p>
            <a:pPr marL="285750" indent="-285750">
              <a:buClr>
                <a:schemeClr val="accent2"/>
              </a:buClr>
              <a:buFont typeface="Wingdings" panose="05000000000000000000" pitchFamily="2" charset="2"/>
              <a:buChar char="q"/>
            </a:pPr>
            <a:r>
              <a:rPr lang="en-US" sz="2400" dirty="0" smtClean="0"/>
              <a:t>Provide the rationale to support the numbers</a:t>
            </a:r>
            <a:endParaRPr lang="en-US" sz="2400" dirty="0"/>
          </a:p>
        </p:txBody>
      </p:sp>
    </p:spTree>
    <p:extLst>
      <p:ext uri="{BB962C8B-B14F-4D97-AF65-F5344CB8AC3E}">
        <p14:creationId xmlns:p14="http://schemas.microsoft.com/office/powerpoint/2010/main" val="423968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Finalizing the Documents: Proposed Process</a:t>
            </a:r>
            <a:endParaRPr lang="en-US" sz="3600" dirty="0"/>
          </a:p>
        </p:txBody>
      </p:sp>
      <p:sp>
        <p:nvSpPr>
          <p:cNvPr id="3" name="Content Placeholder 2"/>
          <p:cNvSpPr>
            <a:spLocks noGrp="1"/>
          </p:cNvSpPr>
          <p:nvPr>
            <p:ph sz="quarter" idx="13"/>
          </p:nvPr>
        </p:nvSpPr>
        <p:spPr/>
        <p:txBody>
          <a:bodyPr/>
          <a:lstStyle/>
          <a:p>
            <a:r>
              <a:rPr lang="en-US" dirty="0" smtClean="0"/>
              <a:t>Technical Team: Review of Technical Material Revisions</a:t>
            </a:r>
          </a:p>
          <a:p>
            <a:pPr lvl="1">
              <a:buFont typeface="Arial" panose="020B0604020202020204" pitchFamily="34" charset="0"/>
              <a:buChar char="•"/>
            </a:pPr>
            <a:r>
              <a:rPr lang="en-US" dirty="0" smtClean="0"/>
              <a:t>incorporate comments</a:t>
            </a:r>
          </a:p>
          <a:p>
            <a:pPr lvl="1">
              <a:buFont typeface="Arial" panose="020B0604020202020204" pitchFamily="34" charset="0"/>
              <a:buChar char="•"/>
            </a:pPr>
            <a:r>
              <a:rPr lang="en-US" dirty="0" smtClean="0"/>
              <a:t>“finalize” the report</a:t>
            </a:r>
          </a:p>
          <a:p>
            <a:r>
              <a:rPr lang="en-US" dirty="0" smtClean="0"/>
              <a:t>Review Headwater Proposal</a:t>
            </a:r>
          </a:p>
          <a:p>
            <a:pPr lvl="1">
              <a:buFont typeface="Arial" panose="020B0604020202020204" pitchFamily="34" charset="0"/>
              <a:buChar char="•"/>
            </a:pPr>
            <a:r>
              <a:rPr lang="en-US" dirty="0"/>
              <a:t> </a:t>
            </a:r>
            <a:r>
              <a:rPr lang="en-US" dirty="0" smtClean="0"/>
              <a:t>Technical Team &amp; Forest Service, then</a:t>
            </a:r>
          </a:p>
          <a:p>
            <a:pPr lvl="1">
              <a:buFont typeface="Arial" panose="020B0604020202020204" pitchFamily="34" charset="0"/>
              <a:buChar char="•"/>
            </a:pPr>
            <a:r>
              <a:rPr lang="en-US" dirty="0"/>
              <a:t> </a:t>
            </a:r>
            <a:r>
              <a:rPr lang="en-US" dirty="0" smtClean="0"/>
              <a:t>Core Team (access to technical report provided)</a:t>
            </a:r>
            <a:endParaRPr lang="en-US" dirty="0"/>
          </a:p>
        </p:txBody>
      </p:sp>
    </p:spTree>
    <p:extLst>
      <p:ext uri="{BB962C8B-B14F-4D97-AF65-F5344CB8AC3E}">
        <p14:creationId xmlns:p14="http://schemas.microsoft.com/office/powerpoint/2010/main" val="235485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lstStyle/>
          <a:p>
            <a:r>
              <a:rPr lang="en-US" dirty="0" smtClean="0"/>
              <a:t>Regional Numeric Nutrient Criteria</a:t>
            </a:r>
            <a:endParaRPr lang="en-US" dirty="0"/>
          </a:p>
        </p:txBody>
      </p:sp>
      <p:sp>
        <p:nvSpPr>
          <p:cNvPr id="3" name="TextBox 2"/>
          <p:cNvSpPr txBox="1"/>
          <p:nvPr/>
        </p:nvSpPr>
        <p:spPr>
          <a:xfrm>
            <a:off x="533400" y="1992868"/>
            <a:ext cx="7737987" cy="4585871"/>
          </a:xfrm>
          <a:prstGeom prst="rect">
            <a:avLst/>
          </a:prstGeom>
          <a:noFill/>
        </p:spPr>
        <p:txBody>
          <a:bodyPr wrap="square" rtlCol="0">
            <a:spAutoFit/>
          </a:bodyPr>
          <a:lstStyle/>
          <a:p>
            <a:r>
              <a:rPr lang="en-US" sz="2800" dirty="0" smtClean="0">
                <a:solidFill>
                  <a:schemeClr val="accent2"/>
                </a:solidFill>
              </a:rPr>
              <a:t>Two Analytical Methods</a:t>
            </a:r>
          </a:p>
          <a:p>
            <a:endParaRPr lang="en-US" sz="2800" dirty="0" smtClean="0">
              <a:solidFill>
                <a:schemeClr val="accent2"/>
              </a:solidFill>
            </a:endParaRPr>
          </a:p>
          <a:p>
            <a:pPr marL="342900" indent="-342900">
              <a:buClr>
                <a:schemeClr val="accent2"/>
              </a:buClr>
              <a:buFont typeface="Wingdings" panose="05000000000000000000" pitchFamily="2" charset="2"/>
              <a:buChar char="q"/>
            </a:pPr>
            <a:r>
              <a:rPr lang="en-US" sz="2400" dirty="0"/>
              <a:t> </a:t>
            </a:r>
            <a:r>
              <a:rPr lang="en-US" sz="2400" dirty="0" smtClean="0"/>
              <a:t>Distribution of Reference Site Concentrations</a:t>
            </a:r>
          </a:p>
          <a:p>
            <a:pPr marL="800100" lvl="1" indent="-342900">
              <a:buFont typeface="Arial" panose="020B0604020202020204" pitchFamily="34" charset="0"/>
              <a:buChar char="•"/>
            </a:pPr>
            <a:r>
              <a:rPr lang="en-US" sz="2000" dirty="0" smtClean="0"/>
              <a:t>Base criteria on pre-defined percentiles</a:t>
            </a:r>
          </a:p>
          <a:p>
            <a:pPr marL="800100" lvl="1" indent="-342900">
              <a:buFont typeface="Arial" panose="020B0604020202020204" pitchFamily="34" charset="0"/>
              <a:buChar char="•"/>
            </a:pPr>
            <a:r>
              <a:rPr lang="en-US" sz="2000" dirty="0" smtClean="0"/>
              <a:t>Assumes that background concentrations are reasonable (no direct tie to biological condition)</a:t>
            </a:r>
          </a:p>
          <a:p>
            <a:pPr marL="800100" lvl="1" indent="-342900">
              <a:buFont typeface="Arial" panose="020B0604020202020204" pitchFamily="34" charset="0"/>
              <a:buChar char="•"/>
            </a:pPr>
            <a:r>
              <a:rPr lang="en-US" sz="2000" dirty="0"/>
              <a:t> </a:t>
            </a:r>
            <a:r>
              <a:rPr lang="en-US" sz="2000" dirty="0" smtClean="0"/>
              <a:t>But,  also that reference sites are too high</a:t>
            </a:r>
          </a:p>
          <a:p>
            <a:pPr marL="342900" indent="-342900">
              <a:buClr>
                <a:schemeClr val="accent2"/>
              </a:buClr>
              <a:buFont typeface="Wingdings" panose="05000000000000000000" pitchFamily="2" charset="2"/>
              <a:buChar char="q"/>
            </a:pPr>
            <a:r>
              <a:rPr lang="en-US" sz="2400" dirty="0"/>
              <a:t> </a:t>
            </a:r>
            <a:r>
              <a:rPr lang="en-US" sz="2400" dirty="0" smtClean="0"/>
              <a:t>Stressor-Response Models</a:t>
            </a:r>
          </a:p>
          <a:p>
            <a:pPr marL="800100" lvl="1" indent="-342900">
              <a:buFont typeface="Arial" panose="020B0604020202020204" pitchFamily="34" charset="0"/>
              <a:buChar char="•"/>
            </a:pPr>
            <a:r>
              <a:rPr lang="en-US" sz="2400" dirty="0"/>
              <a:t> </a:t>
            </a:r>
            <a:r>
              <a:rPr lang="en-US" sz="2000" dirty="0" smtClean="0"/>
              <a:t>Relate nutrient concentrations to biological responses</a:t>
            </a:r>
          </a:p>
          <a:p>
            <a:pPr marL="800100" lvl="1" indent="-342900">
              <a:buFont typeface="Arial" panose="020B0604020202020204" pitchFamily="34" charset="0"/>
              <a:buChar char="•"/>
            </a:pPr>
            <a:r>
              <a:rPr lang="en-US" sz="2000" dirty="0"/>
              <a:t> </a:t>
            </a:r>
            <a:r>
              <a:rPr lang="en-US" sz="2000" dirty="0" smtClean="0"/>
              <a:t>Derive statistical thresholds</a:t>
            </a:r>
          </a:p>
          <a:p>
            <a:pPr marL="800100" lvl="1" indent="-342900">
              <a:buFont typeface="Arial" panose="020B0604020202020204" pitchFamily="34" charset="0"/>
              <a:buChar char="•"/>
            </a:pPr>
            <a:r>
              <a:rPr lang="en-US" sz="2000" dirty="0"/>
              <a:t> </a:t>
            </a:r>
            <a:r>
              <a:rPr lang="en-US" sz="2000" dirty="0" smtClean="0"/>
              <a:t>Confirm ecological relevance of thresholds</a:t>
            </a:r>
          </a:p>
          <a:p>
            <a:pPr marL="800100" lvl="1" indent="-342900">
              <a:buFont typeface="Arial" panose="020B0604020202020204" pitchFamily="34" charset="0"/>
              <a:buChar char="•"/>
            </a:pPr>
            <a:r>
              <a:rPr lang="en-US" sz="2000" dirty="0"/>
              <a:t> </a:t>
            </a:r>
            <a:r>
              <a:rPr lang="en-US" sz="2000" u="sng" dirty="0" smtClean="0"/>
              <a:t>But</a:t>
            </a:r>
            <a:r>
              <a:rPr lang="en-US" sz="2000" dirty="0" smtClean="0"/>
              <a:t>, cannot really ascribe cause-effect at regional scales</a:t>
            </a:r>
          </a:p>
          <a:p>
            <a:pPr marL="342900" indent="-342900">
              <a:buClr>
                <a:schemeClr val="accent2"/>
              </a:buClr>
              <a:buFont typeface="Wingdings" panose="05000000000000000000" pitchFamily="2" charset="2"/>
              <a:buChar char="q"/>
            </a:pPr>
            <a:endParaRPr lang="en-US" sz="2400" dirty="0"/>
          </a:p>
        </p:txBody>
      </p:sp>
    </p:spTree>
    <p:extLst>
      <p:ext uri="{BB962C8B-B14F-4D97-AF65-F5344CB8AC3E}">
        <p14:creationId xmlns:p14="http://schemas.microsoft.com/office/powerpoint/2010/main" val="21853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Responses are Complex</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219200" y="2210250"/>
            <a:ext cx="6934200" cy="3580949"/>
          </a:xfrm>
          <a:prstGeom prst="rect">
            <a:avLst/>
          </a:prstGeom>
        </p:spPr>
      </p:pic>
    </p:spTree>
    <p:extLst>
      <p:ext uri="{BB962C8B-B14F-4D97-AF65-F5344CB8AC3E}">
        <p14:creationId xmlns:p14="http://schemas.microsoft.com/office/powerpoint/2010/main" val="120697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Lines of Evidence</a:t>
            </a:r>
            <a:endParaRPr lang="en-US" dirty="0"/>
          </a:p>
        </p:txBody>
      </p:sp>
      <p:sp>
        <p:nvSpPr>
          <p:cNvPr id="3" name="TextBox 2"/>
          <p:cNvSpPr txBox="1"/>
          <p:nvPr/>
        </p:nvSpPr>
        <p:spPr>
          <a:xfrm>
            <a:off x="533400" y="5791200"/>
            <a:ext cx="8305800" cy="923330"/>
          </a:xfrm>
          <a:prstGeom prst="rect">
            <a:avLst/>
          </a:prstGeom>
          <a:noFill/>
        </p:spPr>
        <p:txBody>
          <a:bodyPr wrap="square" rtlCol="0">
            <a:spAutoFit/>
          </a:bodyPr>
          <a:lstStyle/>
          <a:p>
            <a:r>
              <a:rPr lang="en-US" i="1" dirty="0"/>
              <a:t>In order to reach a reliable conclusion about how the world operates it is better to have multiple independent lines of evidence converging on one conclusion. That, of course, requires multiple studies</a:t>
            </a:r>
            <a:r>
              <a:rPr lang="en-US" i="1" dirty="0" smtClean="0"/>
              <a:t>.  </a:t>
            </a:r>
            <a:r>
              <a:rPr lang="en-US" dirty="0" smtClean="0"/>
              <a:t>-Steven Novella</a:t>
            </a:r>
            <a:endParaRPr lang="en-US" dirty="0"/>
          </a:p>
        </p:txBody>
      </p:sp>
      <p:sp>
        <p:nvSpPr>
          <p:cNvPr id="4" name="TextBox 3"/>
          <p:cNvSpPr txBox="1"/>
          <p:nvPr/>
        </p:nvSpPr>
        <p:spPr>
          <a:xfrm>
            <a:off x="297426" y="1828800"/>
            <a:ext cx="3886200" cy="3970318"/>
          </a:xfrm>
          <a:prstGeom prst="rect">
            <a:avLst/>
          </a:prstGeom>
          <a:noFill/>
        </p:spPr>
        <p:txBody>
          <a:bodyPr wrap="square" rtlCol="0">
            <a:spAutoFit/>
          </a:bodyPr>
          <a:lstStyle/>
          <a:p>
            <a:pPr algn="ctr"/>
            <a:r>
              <a:rPr lang="en-US" sz="2400" u="sng" dirty="0" smtClean="0">
                <a:solidFill>
                  <a:schemeClr val="accent2"/>
                </a:solidFill>
              </a:rPr>
              <a:t>Ecosystem Function</a:t>
            </a:r>
          </a:p>
          <a:p>
            <a:pPr marL="285750" indent="-285750">
              <a:buClr>
                <a:schemeClr val="accent2"/>
              </a:buClr>
              <a:buFont typeface="Wingdings" panose="05000000000000000000" pitchFamily="2" charset="2"/>
              <a:buChar char="q"/>
            </a:pPr>
            <a:r>
              <a:rPr lang="en-US" dirty="0"/>
              <a:t> </a:t>
            </a:r>
            <a:r>
              <a:rPr lang="en-US" sz="2000" dirty="0" smtClean="0"/>
              <a:t>Origins in Ecosystem Ecology</a:t>
            </a:r>
          </a:p>
          <a:p>
            <a:pPr marL="285750" indent="-285750">
              <a:buClr>
                <a:schemeClr val="accent2"/>
              </a:buClr>
              <a:buFont typeface="Wingdings" panose="05000000000000000000" pitchFamily="2" charset="2"/>
              <a:buChar char="q"/>
            </a:pPr>
            <a:r>
              <a:rPr lang="en-US" sz="2000" dirty="0"/>
              <a:t> </a:t>
            </a:r>
            <a:r>
              <a:rPr lang="en-US" sz="2000" dirty="0" smtClean="0"/>
              <a:t>Bridge physical and biological </a:t>
            </a:r>
          </a:p>
          <a:p>
            <a:pPr marL="285750" indent="-285750">
              <a:buClr>
                <a:schemeClr val="accent2"/>
              </a:buClr>
              <a:buFont typeface="Wingdings" panose="05000000000000000000" pitchFamily="2" charset="2"/>
              <a:buChar char="q"/>
            </a:pPr>
            <a:r>
              <a:rPr lang="en-US" sz="2000" dirty="0"/>
              <a:t> </a:t>
            </a:r>
            <a:r>
              <a:rPr lang="en-US" sz="2000" dirty="0" smtClean="0"/>
              <a:t>Indicators describe important properties:</a:t>
            </a:r>
          </a:p>
          <a:p>
            <a:pPr marL="742950" lvl="1" indent="-285750">
              <a:buFont typeface="Arial" panose="020B0604020202020204" pitchFamily="34" charset="0"/>
              <a:buChar char="•"/>
            </a:pPr>
            <a:r>
              <a:rPr lang="en-US" sz="2000" dirty="0" smtClean="0"/>
              <a:t>Hydrology &amp; Chemistry</a:t>
            </a:r>
          </a:p>
          <a:p>
            <a:pPr marL="742950" lvl="1" indent="-285750">
              <a:buFont typeface="Arial" panose="020B0604020202020204" pitchFamily="34" charset="0"/>
              <a:buChar char="•"/>
            </a:pPr>
            <a:r>
              <a:rPr lang="en-US" dirty="0" smtClean="0"/>
              <a:t>Nutrient Limitation</a:t>
            </a:r>
          </a:p>
          <a:p>
            <a:pPr marL="742950" lvl="1" indent="-285750">
              <a:buFont typeface="Arial" panose="020B0604020202020204" pitchFamily="34" charset="0"/>
              <a:buChar char="•"/>
            </a:pPr>
            <a:r>
              <a:rPr lang="en-US" dirty="0" smtClean="0"/>
              <a:t>Nutrient Saturation</a:t>
            </a:r>
          </a:p>
          <a:p>
            <a:pPr marL="742950" lvl="1" indent="-285750">
              <a:buFont typeface="Arial" panose="020B0604020202020204" pitchFamily="34" charset="0"/>
              <a:buChar char="•"/>
            </a:pPr>
            <a:r>
              <a:rPr lang="en-US" dirty="0" smtClean="0"/>
              <a:t>Organic Matter Storage</a:t>
            </a:r>
            <a:endParaRPr lang="en-US" dirty="0"/>
          </a:p>
          <a:p>
            <a:pPr marL="285750" indent="-285750">
              <a:buClr>
                <a:schemeClr val="accent2"/>
              </a:buClr>
              <a:buFont typeface="Wingdings" panose="05000000000000000000" pitchFamily="2" charset="2"/>
              <a:buChar char="q"/>
            </a:pPr>
            <a:r>
              <a:rPr lang="en-US" sz="2000" dirty="0" smtClean="0"/>
              <a:t>or processes:</a:t>
            </a:r>
          </a:p>
          <a:p>
            <a:pPr marL="742950" lvl="1" indent="-285750">
              <a:buFont typeface="Arial" panose="020B0604020202020204" pitchFamily="34" charset="0"/>
              <a:buChar char="•"/>
            </a:pPr>
            <a:r>
              <a:rPr lang="en-US" dirty="0" smtClean="0"/>
              <a:t>Production</a:t>
            </a:r>
          </a:p>
          <a:p>
            <a:pPr marL="742950" lvl="1" indent="-285750">
              <a:buFont typeface="Arial" panose="020B0604020202020204" pitchFamily="34" charset="0"/>
              <a:buChar char="•"/>
            </a:pPr>
            <a:r>
              <a:rPr lang="en-US" dirty="0" smtClean="0"/>
              <a:t>Respiration</a:t>
            </a:r>
          </a:p>
          <a:p>
            <a:pPr marL="742950" lvl="1" indent="-285750">
              <a:buFont typeface="Arial" panose="020B0604020202020204" pitchFamily="34" charset="0"/>
              <a:buChar char="•"/>
            </a:pPr>
            <a:endParaRPr lang="en-US" dirty="0"/>
          </a:p>
        </p:txBody>
      </p:sp>
      <p:sp>
        <p:nvSpPr>
          <p:cNvPr id="5" name="TextBox 4"/>
          <p:cNvSpPr txBox="1"/>
          <p:nvPr/>
        </p:nvSpPr>
        <p:spPr>
          <a:xfrm>
            <a:off x="4651887" y="1828800"/>
            <a:ext cx="3886200" cy="3847207"/>
          </a:xfrm>
          <a:prstGeom prst="rect">
            <a:avLst/>
          </a:prstGeom>
          <a:solidFill>
            <a:schemeClr val="bg2"/>
          </a:solidFill>
        </p:spPr>
        <p:txBody>
          <a:bodyPr wrap="square" rtlCol="0">
            <a:spAutoFit/>
          </a:bodyPr>
          <a:lstStyle/>
          <a:p>
            <a:pPr algn="ctr"/>
            <a:r>
              <a:rPr lang="en-US" sz="2400" u="sng" dirty="0" smtClean="0"/>
              <a:t>Ecosystem Structure</a:t>
            </a:r>
          </a:p>
          <a:p>
            <a:pPr marL="285750" indent="-285750">
              <a:buClr>
                <a:schemeClr val="tx2"/>
              </a:buClr>
              <a:buFont typeface="Wingdings" panose="05000000000000000000" pitchFamily="2" charset="2"/>
              <a:buChar char="q"/>
            </a:pPr>
            <a:r>
              <a:rPr lang="en-US" sz="2000" dirty="0" smtClean="0"/>
              <a:t> Biological Endpoints</a:t>
            </a:r>
          </a:p>
          <a:p>
            <a:pPr marL="285750" indent="-285750">
              <a:buClr>
                <a:schemeClr val="tx2"/>
              </a:buClr>
              <a:buFont typeface="Wingdings" panose="05000000000000000000" pitchFamily="2" charset="2"/>
              <a:buChar char="q"/>
            </a:pPr>
            <a:r>
              <a:rPr lang="en-US" sz="2000" dirty="0" smtClean="0"/>
              <a:t>Typically composition and relative abundance of biological assemblages</a:t>
            </a:r>
          </a:p>
          <a:p>
            <a:pPr marL="800100" lvl="1" indent="-342900">
              <a:buFont typeface="Arial" panose="020B0604020202020204" pitchFamily="34" charset="0"/>
              <a:buChar char="•"/>
            </a:pPr>
            <a:r>
              <a:rPr lang="en-US" sz="2000" dirty="0" smtClean="0"/>
              <a:t>Diatoms</a:t>
            </a:r>
          </a:p>
          <a:p>
            <a:pPr marL="800100" lvl="1" indent="-342900">
              <a:buFont typeface="Arial" panose="020B0604020202020204" pitchFamily="34" charset="0"/>
              <a:buChar char="•"/>
            </a:pPr>
            <a:r>
              <a:rPr lang="en-US" sz="2000" dirty="0" smtClean="0"/>
              <a:t>Macroinvertebrates</a:t>
            </a:r>
          </a:p>
          <a:p>
            <a:pPr marL="285750" indent="-285750">
              <a:buClr>
                <a:schemeClr val="tx2"/>
              </a:buClr>
              <a:buFont typeface="Wingdings" panose="05000000000000000000" pitchFamily="2" charset="2"/>
              <a:buChar char="q"/>
            </a:pPr>
            <a:r>
              <a:rPr lang="en-US" sz="2000" dirty="0"/>
              <a:t> </a:t>
            </a:r>
            <a:r>
              <a:rPr lang="en-US" sz="2000" dirty="0" smtClean="0"/>
              <a:t>Biological Assessments</a:t>
            </a:r>
          </a:p>
          <a:p>
            <a:pPr marL="800100" lvl="1" indent="-342900">
              <a:buFont typeface="Arial" panose="020B0604020202020204" pitchFamily="34" charset="0"/>
              <a:buChar char="•"/>
            </a:pPr>
            <a:r>
              <a:rPr lang="en-US" sz="2000" dirty="0" smtClean="0"/>
              <a:t>An important application</a:t>
            </a:r>
          </a:p>
          <a:p>
            <a:endParaRPr lang="en-US" sz="2000" dirty="0"/>
          </a:p>
          <a:p>
            <a:endParaRPr lang="en-US" sz="2000" dirty="0" smtClean="0"/>
          </a:p>
          <a:p>
            <a:endParaRPr lang="en-US" sz="2000" dirty="0" smtClean="0"/>
          </a:p>
        </p:txBody>
      </p:sp>
    </p:spTree>
    <p:extLst>
      <p:ext uri="{BB962C8B-B14F-4D97-AF65-F5344CB8AC3E}">
        <p14:creationId xmlns:p14="http://schemas.microsoft.com/office/powerpoint/2010/main" val="249253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Limitation: NDS Experiments</a:t>
            </a:r>
            <a:endParaRPr lang="en-US" dirty="0"/>
          </a:p>
        </p:txBody>
      </p:sp>
      <p:pic>
        <p:nvPicPr>
          <p:cNvPr id="3" name="Picture 5" descr="downsized950913111023(3)"/>
          <p:cNvPicPr>
            <a:picLocks noChangeAspect="1" noChangeArrowheads="1"/>
          </p:cNvPicPr>
          <p:nvPr/>
        </p:nvPicPr>
        <p:blipFill rotWithShape="1">
          <a:blip r:embed="rId2">
            <a:extLst>
              <a:ext uri="{28A0092B-C50C-407E-A947-70E740481C1C}">
                <a14:useLocalDpi xmlns:a14="http://schemas.microsoft.com/office/drawing/2010/main" val="0"/>
              </a:ext>
            </a:extLst>
          </a:blip>
          <a:srcRect r="17381"/>
          <a:stretch/>
        </p:blipFill>
        <p:spPr bwMode="auto">
          <a:xfrm>
            <a:off x="6324600" y="1681315"/>
            <a:ext cx="2053407" cy="1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232869" y="3795405"/>
            <a:ext cx="3943382" cy="3829350"/>
            <a:chOff x="0" y="0"/>
            <a:chExt cx="33147" cy="30289"/>
          </a:xfrm>
        </p:grpSpPr>
        <p:sp>
          <p:nvSpPr>
            <p:cNvPr id="5" name="Text Box 31"/>
            <p:cNvSpPr txBox="1">
              <a:spLocks noChangeArrowheads="1"/>
            </p:cNvSpPr>
            <p:nvPr/>
          </p:nvSpPr>
          <p:spPr bwMode="auto">
            <a:xfrm>
              <a:off x="0" y="18288"/>
              <a:ext cx="33147" cy="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0000"/>
                </a:lnSpc>
                <a:spcBef>
                  <a:spcPts val="0"/>
                </a:spcBef>
                <a:spcAft>
                  <a:spcPts val="900"/>
                </a:spcAft>
              </a:pPr>
              <a:endParaRPr lang="en-US" sz="1150" kern="1200" dirty="0">
                <a:effectLst/>
                <a:latin typeface="Tw Cen MT"/>
                <a:ea typeface="Tw Cen MT"/>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3036" cy="1858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81000" y="1904998"/>
            <a:ext cx="5715000" cy="1200329"/>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Estimate the relative extent of N vs. P limitation</a:t>
            </a:r>
          </a:p>
          <a:p>
            <a:pPr marL="285750" indent="-285750">
              <a:buClr>
                <a:schemeClr val="accent2"/>
              </a:buClr>
              <a:buFont typeface="Wingdings" panose="05000000000000000000" pitchFamily="2" charset="2"/>
              <a:buChar char="q"/>
            </a:pPr>
            <a:r>
              <a:rPr lang="en-US" sz="2400" dirty="0"/>
              <a:t> </a:t>
            </a:r>
            <a:r>
              <a:rPr lang="en-US" sz="2400" dirty="0" smtClean="0"/>
              <a:t>Derive thresholds based on saturation</a:t>
            </a:r>
            <a:endParaRPr lang="en-US" sz="2400" dirty="0"/>
          </a:p>
        </p:txBody>
      </p:sp>
      <p:sp>
        <p:nvSpPr>
          <p:cNvPr id="8" name="TextBox 7"/>
          <p:cNvSpPr txBox="1"/>
          <p:nvPr/>
        </p:nvSpPr>
        <p:spPr>
          <a:xfrm>
            <a:off x="4800600" y="3886200"/>
            <a:ext cx="3810000" cy="2369880"/>
          </a:xfrm>
          <a:prstGeom prst="rect">
            <a:avLst/>
          </a:prstGeom>
          <a:noFill/>
        </p:spPr>
        <p:txBody>
          <a:bodyPr wrap="square" rtlCol="0">
            <a:spAutoFit/>
          </a:bodyPr>
          <a:lstStyle/>
          <a:p>
            <a:pPr marL="342900" indent="-342900">
              <a:buClr>
                <a:schemeClr val="accent2"/>
              </a:buClr>
              <a:buFont typeface="Wingdings" panose="05000000000000000000" pitchFamily="2" charset="2"/>
              <a:buChar char="q"/>
            </a:pPr>
            <a:r>
              <a:rPr lang="en-US" sz="2000" dirty="0"/>
              <a:t>Saturation Thresholds</a:t>
            </a:r>
            <a:endParaRPr lang="en-US" sz="1600" dirty="0"/>
          </a:p>
          <a:p>
            <a:pPr marL="800100" lvl="1" indent="-342900">
              <a:buSzPct val="110000"/>
              <a:buFont typeface="Arial" panose="020B0604020202020204" pitchFamily="34" charset="0"/>
              <a:buChar char="•"/>
            </a:pPr>
            <a:r>
              <a:rPr lang="en-US" sz="1600" dirty="0"/>
              <a:t> TN = 0.042 (95%: 0.33-1.41)</a:t>
            </a:r>
          </a:p>
          <a:p>
            <a:pPr marL="800100" lvl="1" indent="-342900">
              <a:buSzPct val="110000"/>
              <a:buFont typeface="Arial" panose="020B0604020202020204" pitchFamily="34" charset="0"/>
              <a:buChar char="•"/>
            </a:pPr>
            <a:r>
              <a:rPr lang="en-US" sz="1600" dirty="0"/>
              <a:t> TP = 0.078  (95%: 0.017-1.33)</a:t>
            </a:r>
          </a:p>
          <a:p>
            <a:pPr marL="342900" indent="-342900">
              <a:buClr>
                <a:schemeClr val="accent2"/>
              </a:buClr>
              <a:buFont typeface="Wingdings" panose="05000000000000000000" pitchFamily="2" charset="2"/>
              <a:buChar char="q"/>
            </a:pPr>
            <a:endParaRPr lang="en-US" sz="2000" dirty="0"/>
          </a:p>
          <a:p>
            <a:pPr marL="398463" indent="-398463">
              <a:buClr>
                <a:schemeClr val="accent2"/>
              </a:buClr>
              <a:buSzPct val="110000"/>
              <a:buFont typeface="Wingdings" panose="05000000000000000000" pitchFamily="2" charset="2"/>
              <a:buChar char="q"/>
            </a:pPr>
            <a:r>
              <a:rPr lang="en-US" sz="2000" dirty="0" smtClean="0"/>
              <a:t>Confirmed  </a:t>
            </a:r>
            <a:r>
              <a:rPr lang="en-US" sz="2000" dirty="0"/>
              <a:t>accuracy of classifications with ROC:</a:t>
            </a:r>
            <a:endParaRPr lang="en-US" sz="1600" dirty="0"/>
          </a:p>
          <a:p>
            <a:pPr marL="800100" lvl="1" indent="-342900">
              <a:buSzPct val="110000"/>
              <a:buFont typeface="Arial" panose="020B0604020202020204" pitchFamily="34" charset="0"/>
              <a:buChar char="•"/>
            </a:pPr>
            <a:r>
              <a:rPr lang="en-US" sz="1600" dirty="0"/>
              <a:t> TN = 82% (AUC)</a:t>
            </a:r>
          </a:p>
          <a:p>
            <a:pPr marL="800100" lvl="1" indent="-342900">
              <a:buSzPct val="110000"/>
              <a:buFont typeface="Arial" panose="020B0604020202020204" pitchFamily="34" charset="0"/>
              <a:buChar char="•"/>
            </a:pPr>
            <a:r>
              <a:rPr lang="en-US" sz="1600" dirty="0"/>
              <a:t> TP = 72%</a:t>
            </a:r>
          </a:p>
        </p:txBody>
      </p:sp>
    </p:spTree>
    <p:extLst>
      <p:ext uri="{BB962C8B-B14F-4D97-AF65-F5344CB8AC3E}">
        <p14:creationId xmlns:p14="http://schemas.microsoft.com/office/powerpoint/2010/main" val="323298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Stream Metabolism</a:t>
            </a:r>
            <a:endParaRPr lang="en-US" dirty="0"/>
          </a:p>
        </p:txBody>
      </p:sp>
      <p:pic>
        <p:nvPicPr>
          <p:cNvPr id="6" name="Picture 35" descr="P8250014"/>
          <p:cNvPicPr>
            <a:picLocks noChangeAspect="1" noChangeArrowheads="1"/>
          </p:cNvPicPr>
          <p:nvPr/>
        </p:nvPicPr>
        <p:blipFill rotWithShape="1">
          <a:blip r:embed="rId4">
            <a:extLst>
              <a:ext uri="{28A0092B-C50C-407E-A947-70E740481C1C}">
                <a14:useLocalDpi xmlns:a14="http://schemas.microsoft.com/office/drawing/2010/main" val="0"/>
              </a:ext>
            </a:extLst>
          </a:blip>
          <a:srcRect t="27787" b="11771"/>
          <a:stretch/>
        </p:blipFill>
        <p:spPr bwMode="auto">
          <a:xfrm>
            <a:off x="294968" y="4033376"/>
            <a:ext cx="3259137" cy="262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Grp="1" noChangeAspect="1"/>
          </p:cNvGraphicFramePr>
          <p:nvPr>
            <p:extLst>
              <p:ext uri="{D42A27DB-BD31-4B8C-83A1-F6EECF244321}">
                <p14:modId xmlns:p14="http://schemas.microsoft.com/office/powerpoint/2010/main" val="2112480525"/>
              </p:ext>
            </p:extLst>
          </p:nvPr>
        </p:nvGraphicFramePr>
        <p:xfrm>
          <a:off x="576316" y="1415695"/>
          <a:ext cx="4038600" cy="2406650"/>
        </p:xfrm>
        <a:graphic>
          <a:graphicData uri="http://schemas.openxmlformats.org/presentationml/2006/ole">
            <mc:AlternateContent xmlns:mc="http://schemas.openxmlformats.org/markup-compatibility/2006">
              <mc:Choice xmlns:v="urn:schemas-microsoft-com:vml" Requires="v">
                <p:oleObj spid="_x0000_s2060" name="Chart" r:id="rId5" imgW="8267700" imgH="4772025" progId="Excel.Chart.8">
                  <p:embed/>
                </p:oleObj>
              </mc:Choice>
              <mc:Fallback>
                <p:oleObj name="Chart" r:id="rId5" imgW="8267700" imgH="4772025" progId="Excel.Chart.8">
                  <p:embed/>
                  <p:pic>
                    <p:nvPicPr>
                      <p:cNvPr id="0" name="Object 3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16" y="1415695"/>
                        <a:ext cx="4038600" cy="2406650"/>
                      </a:xfrm>
                      <a:prstGeom prst="rect">
                        <a:avLst/>
                      </a:prstGeom>
                      <a:noFill/>
                      <a:ln>
                        <a:noFill/>
                      </a:ln>
                      <a:effectLst/>
                    </p:spPr>
                  </p:pic>
                </p:oleObj>
              </mc:Fallback>
            </mc:AlternateContent>
          </a:graphicData>
        </a:graphic>
      </p:graphicFrame>
      <p:sp>
        <p:nvSpPr>
          <p:cNvPr id="4" name="TextBox 3"/>
          <p:cNvSpPr txBox="1"/>
          <p:nvPr/>
        </p:nvSpPr>
        <p:spPr>
          <a:xfrm rot="16200000">
            <a:off x="-431106" y="2412307"/>
            <a:ext cx="1841145" cy="369332"/>
          </a:xfrm>
          <a:prstGeom prst="rect">
            <a:avLst/>
          </a:prstGeom>
          <a:noFill/>
        </p:spPr>
        <p:txBody>
          <a:bodyPr wrap="none" rtlCol="0">
            <a:spAutoFit/>
          </a:bodyPr>
          <a:lstStyle/>
          <a:p>
            <a:r>
              <a:rPr lang="en-US" dirty="0" smtClean="0"/>
              <a:t>Dissolved Oxygen</a:t>
            </a:r>
            <a:endParaRPr lang="en-US" dirty="0"/>
          </a:p>
        </p:txBody>
      </p:sp>
      <p:sp>
        <p:nvSpPr>
          <p:cNvPr id="5" name="TextBox 4"/>
          <p:cNvSpPr txBox="1"/>
          <p:nvPr/>
        </p:nvSpPr>
        <p:spPr>
          <a:xfrm>
            <a:off x="2292488" y="3664044"/>
            <a:ext cx="606256" cy="369332"/>
          </a:xfrm>
          <a:prstGeom prst="rect">
            <a:avLst/>
          </a:prstGeom>
          <a:noFill/>
        </p:spPr>
        <p:txBody>
          <a:bodyPr wrap="none" rtlCol="0">
            <a:spAutoFit/>
          </a:bodyPr>
          <a:lstStyle/>
          <a:p>
            <a:r>
              <a:rPr lang="en-US" dirty="0" smtClean="0"/>
              <a:t>Time</a:t>
            </a:r>
            <a:endParaRPr lang="en-US" dirty="0"/>
          </a:p>
        </p:txBody>
      </p:sp>
      <p:sp>
        <p:nvSpPr>
          <p:cNvPr id="7" name="Text Box 38"/>
          <p:cNvSpPr txBox="1">
            <a:spLocks noChangeArrowheads="1"/>
          </p:cNvSpPr>
          <p:nvPr/>
        </p:nvSpPr>
        <p:spPr bwMode="auto">
          <a:xfrm>
            <a:off x="990600" y="1441418"/>
            <a:ext cx="548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2000" b="1" dirty="0">
                <a:latin typeface="Arial" pitchFamily="34" charset="0"/>
                <a:cs typeface="Arial" pitchFamily="34" charset="0"/>
              </a:rPr>
              <a:t>∆DO = GPP – CR ± E</a:t>
            </a:r>
          </a:p>
        </p:txBody>
      </p:sp>
      <p:sp>
        <p:nvSpPr>
          <p:cNvPr id="8" name="TextBox 7"/>
          <p:cNvSpPr txBox="1"/>
          <p:nvPr/>
        </p:nvSpPr>
        <p:spPr>
          <a:xfrm>
            <a:off x="5029200" y="1986662"/>
            <a:ext cx="3886200" cy="4093428"/>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n-US" sz="2400" dirty="0" smtClean="0"/>
              <a:t> Use oxygen to measure two fundamental ecosystem processes</a:t>
            </a:r>
          </a:p>
          <a:p>
            <a:pPr marL="742950" lvl="1" indent="-285750">
              <a:buFont typeface="Arial" panose="020B0604020202020204" pitchFamily="34" charset="0"/>
              <a:buChar char="•"/>
            </a:pPr>
            <a:r>
              <a:rPr lang="en-US" sz="2000" dirty="0"/>
              <a:t> </a:t>
            </a:r>
            <a:r>
              <a:rPr lang="en-US" sz="2000" dirty="0" smtClean="0"/>
              <a:t>From </a:t>
            </a:r>
            <a:r>
              <a:rPr lang="en-US" sz="2000" dirty="0" err="1" smtClean="0"/>
              <a:t>Odum</a:t>
            </a:r>
            <a:r>
              <a:rPr lang="en-US" sz="2000" dirty="0" smtClean="0"/>
              <a:t>, 1950s</a:t>
            </a:r>
          </a:p>
          <a:p>
            <a:pPr lvl="1"/>
            <a:endParaRPr lang="en-US" sz="2000" dirty="0" smtClean="0"/>
          </a:p>
          <a:p>
            <a:pPr marL="285750" indent="-285750">
              <a:buClr>
                <a:schemeClr val="accent2"/>
              </a:buClr>
              <a:buFont typeface="Wingdings" panose="05000000000000000000" pitchFamily="2" charset="2"/>
              <a:buChar char="q"/>
            </a:pPr>
            <a:r>
              <a:rPr lang="en-US" sz="2400" dirty="0"/>
              <a:t> </a:t>
            </a:r>
            <a:r>
              <a:rPr lang="en-US" sz="2400" dirty="0" smtClean="0"/>
              <a:t>Production</a:t>
            </a:r>
            <a:endParaRPr lang="en-US" sz="2000" dirty="0" smtClean="0"/>
          </a:p>
          <a:p>
            <a:pPr marL="742950" lvl="1" indent="-285750">
              <a:buFont typeface="Arial" panose="020B0604020202020204" pitchFamily="34" charset="0"/>
              <a:buChar char="•"/>
            </a:pPr>
            <a:r>
              <a:rPr lang="en-US" sz="2000" dirty="0" smtClean="0"/>
              <a:t> Fix Carbon</a:t>
            </a:r>
          </a:p>
          <a:p>
            <a:pPr marL="742950" lvl="1" indent="-285750">
              <a:buFont typeface="Arial" panose="020B0604020202020204" pitchFamily="34" charset="0"/>
              <a:buChar char="•"/>
            </a:pPr>
            <a:r>
              <a:rPr lang="en-US" sz="2000" dirty="0"/>
              <a:t> </a:t>
            </a:r>
            <a:r>
              <a:rPr lang="en-US" sz="2000" dirty="0" smtClean="0"/>
              <a:t>Produce Oxygen</a:t>
            </a:r>
          </a:p>
          <a:p>
            <a:pPr lvl="1"/>
            <a:endParaRPr lang="en-US" sz="2000" dirty="0" smtClean="0"/>
          </a:p>
          <a:p>
            <a:pPr marL="285750" indent="-285750">
              <a:buClr>
                <a:schemeClr val="accent2"/>
              </a:buClr>
              <a:buFont typeface="Wingdings" panose="05000000000000000000" pitchFamily="2" charset="2"/>
              <a:buChar char="q"/>
            </a:pPr>
            <a:r>
              <a:rPr lang="en-US" sz="2400" dirty="0"/>
              <a:t> </a:t>
            </a:r>
            <a:r>
              <a:rPr lang="en-US" sz="2400" dirty="0" smtClean="0"/>
              <a:t>Community Respiration</a:t>
            </a:r>
            <a:endParaRPr lang="en-US" sz="2000" dirty="0" smtClean="0"/>
          </a:p>
          <a:p>
            <a:pPr marL="742950" lvl="1" indent="-285750">
              <a:buFont typeface="Arial" panose="020B0604020202020204" pitchFamily="34" charset="0"/>
              <a:buChar char="•"/>
            </a:pPr>
            <a:r>
              <a:rPr lang="en-US" sz="2000" dirty="0" smtClean="0"/>
              <a:t> Consume Carbon</a:t>
            </a:r>
          </a:p>
          <a:p>
            <a:pPr marL="742950" lvl="1" indent="-285750">
              <a:buFont typeface="Arial" panose="020B0604020202020204" pitchFamily="34" charset="0"/>
              <a:buChar char="•"/>
            </a:pPr>
            <a:r>
              <a:rPr lang="en-US" sz="2000" dirty="0"/>
              <a:t> </a:t>
            </a:r>
            <a:r>
              <a:rPr lang="en-US" sz="2000" dirty="0" smtClean="0"/>
              <a:t>Consume Oxygen</a:t>
            </a:r>
            <a:endParaRPr lang="en-US" sz="2000" dirty="0"/>
          </a:p>
        </p:txBody>
      </p:sp>
    </p:spTree>
    <p:extLst>
      <p:ext uri="{BB962C8B-B14F-4D97-AF65-F5344CB8AC3E}">
        <p14:creationId xmlns:p14="http://schemas.microsoft.com/office/powerpoint/2010/main" val="12467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Stream Metabolism</a:t>
            </a:r>
            <a:endParaRPr lang="en-US" dirty="0"/>
          </a:p>
        </p:txBody>
      </p:sp>
      <p:grpSp>
        <p:nvGrpSpPr>
          <p:cNvPr id="4" name="Group 3"/>
          <p:cNvGrpSpPr/>
          <p:nvPr/>
        </p:nvGrpSpPr>
        <p:grpSpPr>
          <a:xfrm>
            <a:off x="111192" y="1677541"/>
            <a:ext cx="6670608" cy="5180459"/>
            <a:chOff x="-61009" y="0"/>
            <a:chExt cx="5090209" cy="3523585"/>
          </a:xfrm>
        </p:grpSpPr>
        <p:grpSp>
          <p:nvGrpSpPr>
            <p:cNvPr id="5" name="Group 4"/>
            <p:cNvGrpSpPr/>
            <p:nvPr/>
          </p:nvGrpSpPr>
          <p:grpSpPr>
            <a:xfrm>
              <a:off x="-61009" y="0"/>
              <a:ext cx="5090209" cy="3429000"/>
              <a:chOff x="-61009" y="0"/>
              <a:chExt cx="5090209" cy="3429000"/>
            </a:xfrm>
          </p:grpSpPr>
          <p:graphicFrame>
            <p:nvGraphicFramePr>
              <p:cNvPr id="22" name="Chart 21"/>
              <p:cNvGraphicFramePr>
                <a:graphicFrameLocks/>
              </p:cNvGraphicFramePr>
              <p:nvPr>
                <p:extLst>
                  <p:ext uri="{D42A27DB-BD31-4B8C-83A1-F6EECF244321}">
                    <p14:modId xmlns:p14="http://schemas.microsoft.com/office/powerpoint/2010/main" val="2409805148"/>
                  </p:ext>
                </p:extLst>
              </p:nvPr>
            </p:nvGraphicFramePr>
            <p:xfrm>
              <a:off x="76198" y="4760"/>
              <a:ext cx="2438401" cy="1709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2896814793"/>
                  </p:ext>
                </p:extLst>
              </p:nvPr>
            </p:nvGraphicFramePr>
            <p:xfrm>
              <a:off x="76200" y="1714500"/>
              <a:ext cx="2438400" cy="1714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695279670"/>
                  </p:ext>
                </p:extLst>
              </p:nvPr>
            </p:nvGraphicFramePr>
            <p:xfrm>
              <a:off x="2590799" y="0"/>
              <a:ext cx="2438401" cy="1709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3192816330"/>
                  </p:ext>
                </p:extLst>
              </p:nvPr>
            </p:nvGraphicFramePr>
            <p:xfrm>
              <a:off x="2590799" y="1714500"/>
              <a:ext cx="2438401" cy="1709739"/>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rot="16200000">
                <a:off x="2097315" y="661075"/>
                <a:ext cx="923925" cy="211372"/>
              </a:xfrm>
              <a:prstGeom prst="rect">
                <a:avLst/>
              </a:prstGeom>
              <a:noFill/>
            </p:spPr>
            <p:txBody>
              <a:bodyPr wrap="square" rtlCol="0">
                <a:spAutoFit/>
              </a:bodyPr>
              <a:lstStyle/>
              <a:p>
                <a:r>
                  <a:rPr lang="en-US" sz="1200" dirty="0" smtClean="0">
                    <a:latin typeface="Arial" pitchFamily="34" charset="0"/>
                    <a:cs typeface="Arial" pitchFamily="34" charset="0"/>
                  </a:rPr>
                  <a:t>ER g0</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/m</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/day</a:t>
                </a:r>
                <a:endParaRPr lang="en-US" sz="1200" dirty="0">
                  <a:latin typeface="Arial" pitchFamily="34" charset="0"/>
                  <a:cs typeface="Arial" pitchFamily="34" charset="0"/>
                </a:endParaRPr>
              </a:p>
            </p:txBody>
          </p:sp>
          <p:sp>
            <p:nvSpPr>
              <p:cNvPr id="27" name="TextBox 26"/>
              <p:cNvSpPr txBox="1"/>
              <p:nvPr/>
            </p:nvSpPr>
            <p:spPr>
              <a:xfrm rot="16200000">
                <a:off x="2084160" y="2404150"/>
                <a:ext cx="923925" cy="211372"/>
              </a:xfrm>
              <a:prstGeom prst="rect">
                <a:avLst/>
              </a:prstGeom>
              <a:noFill/>
            </p:spPr>
            <p:txBody>
              <a:bodyPr wrap="square" rtlCol="0">
                <a:spAutoFit/>
              </a:bodyPr>
              <a:lstStyle/>
              <a:p>
                <a:r>
                  <a:rPr lang="en-US" sz="1200" dirty="0" smtClean="0">
                    <a:latin typeface="Arial" pitchFamily="34" charset="0"/>
                    <a:cs typeface="Arial" pitchFamily="34" charset="0"/>
                  </a:rPr>
                  <a:t>ER g0</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/m</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/day</a:t>
                </a:r>
                <a:endParaRPr lang="en-US" sz="1200" dirty="0">
                  <a:latin typeface="Arial" pitchFamily="34" charset="0"/>
                  <a:cs typeface="Arial" pitchFamily="34" charset="0"/>
                </a:endParaRPr>
              </a:p>
            </p:txBody>
          </p:sp>
          <p:sp>
            <p:nvSpPr>
              <p:cNvPr id="28" name="TextBox 27"/>
              <p:cNvSpPr txBox="1"/>
              <p:nvPr/>
            </p:nvSpPr>
            <p:spPr>
              <a:xfrm rot="16200000">
                <a:off x="-450623" y="2370813"/>
                <a:ext cx="990600" cy="211372"/>
              </a:xfrm>
              <a:prstGeom prst="rect">
                <a:avLst/>
              </a:prstGeom>
              <a:noFill/>
            </p:spPr>
            <p:txBody>
              <a:bodyPr wrap="square" rtlCol="0">
                <a:spAutoFit/>
              </a:bodyPr>
              <a:lstStyle/>
              <a:p>
                <a:r>
                  <a:rPr lang="en-US" sz="1200" dirty="0" smtClean="0">
                    <a:latin typeface="Arial" pitchFamily="34" charset="0"/>
                    <a:cs typeface="Arial" pitchFamily="34" charset="0"/>
                  </a:rPr>
                  <a:t>GPP g0</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/m</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/day</a:t>
                </a:r>
                <a:endParaRPr lang="en-US" sz="1200" dirty="0">
                  <a:latin typeface="Arial" pitchFamily="34" charset="0"/>
                  <a:cs typeface="Arial" pitchFamily="34" charset="0"/>
                </a:endParaRPr>
              </a:p>
            </p:txBody>
          </p:sp>
          <p:sp>
            <p:nvSpPr>
              <p:cNvPr id="29" name="TextBox 28"/>
              <p:cNvSpPr txBox="1"/>
              <p:nvPr/>
            </p:nvSpPr>
            <p:spPr>
              <a:xfrm rot="16200000">
                <a:off x="-450623" y="618214"/>
                <a:ext cx="990600" cy="211372"/>
              </a:xfrm>
              <a:prstGeom prst="rect">
                <a:avLst/>
              </a:prstGeom>
              <a:noFill/>
            </p:spPr>
            <p:txBody>
              <a:bodyPr wrap="square" rtlCol="0">
                <a:spAutoFit/>
              </a:bodyPr>
              <a:lstStyle/>
              <a:p>
                <a:r>
                  <a:rPr lang="en-US" sz="1200" dirty="0" smtClean="0">
                    <a:latin typeface="Arial" pitchFamily="34" charset="0"/>
                    <a:cs typeface="Arial" pitchFamily="34" charset="0"/>
                  </a:rPr>
                  <a:t>GPP g0</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/m</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/day</a:t>
                </a:r>
                <a:endParaRPr lang="en-US" sz="1200" dirty="0">
                  <a:latin typeface="Arial" pitchFamily="34" charset="0"/>
                  <a:cs typeface="Arial" pitchFamily="34" charset="0"/>
                </a:endParaRPr>
              </a:p>
            </p:txBody>
          </p:sp>
        </p:grpSp>
        <p:sp>
          <p:nvSpPr>
            <p:cNvPr id="6" name="TextBox 5"/>
            <p:cNvSpPr txBox="1"/>
            <p:nvPr/>
          </p:nvSpPr>
          <p:spPr>
            <a:xfrm>
              <a:off x="762000" y="1625603"/>
              <a:ext cx="1219200" cy="188406"/>
            </a:xfrm>
            <a:prstGeom prst="rect">
              <a:avLst/>
            </a:prstGeom>
            <a:noFill/>
          </p:spPr>
          <p:txBody>
            <a:bodyPr wrap="square" rtlCol="0">
              <a:spAutoFit/>
            </a:bodyPr>
            <a:lstStyle/>
            <a:p>
              <a:pPr algn="ctr"/>
              <a:r>
                <a:rPr lang="en-US" sz="1200" dirty="0" smtClean="0">
                  <a:latin typeface="Arial" pitchFamily="34" charset="0"/>
                  <a:cs typeface="Arial" pitchFamily="34" charset="0"/>
                </a:rPr>
                <a:t>TN Group</a:t>
              </a:r>
              <a:endParaRPr lang="en-US" sz="1200" dirty="0">
                <a:latin typeface="Arial" pitchFamily="34" charset="0"/>
                <a:cs typeface="Arial" pitchFamily="34" charset="0"/>
              </a:endParaRPr>
            </a:p>
          </p:txBody>
        </p:sp>
        <p:sp>
          <p:nvSpPr>
            <p:cNvPr id="7" name="TextBox 6"/>
            <p:cNvSpPr txBox="1"/>
            <p:nvPr/>
          </p:nvSpPr>
          <p:spPr>
            <a:xfrm>
              <a:off x="3276600" y="1625603"/>
              <a:ext cx="1219200" cy="188406"/>
            </a:xfrm>
            <a:prstGeom prst="rect">
              <a:avLst/>
            </a:prstGeom>
            <a:noFill/>
          </p:spPr>
          <p:txBody>
            <a:bodyPr wrap="square" rtlCol="0">
              <a:spAutoFit/>
            </a:bodyPr>
            <a:lstStyle/>
            <a:p>
              <a:pPr algn="ctr"/>
              <a:r>
                <a:rPr lang="en-US" sz="1200" dirty="0" smtClean="0">
                  <a:latin typeface="Arial" pitchFamily="34" charset="0"/>
                  <a:cs typeface="Arial" pitchFamily="34" charset="0"/>
                </a:rPr>
                <a:t>TN Group</a:t>
              </a:r>
              <a:endParaRPr lang="en-US" sz="1200" dirty="0">
                <a:latin typeface="Arial" pitchFamily="34" charset="0"/>
                <a:cs typeface="Arial" pitchFamily="34" charset="0"/>
              </a:endParaRPr>
            </a:p>
          </p:txBody>
        </p:sp>
        <p:sp>
          <p:nvSpPr>
            <p:cNvPr id="8" name="TextBox 7"/>
            <p:cNvSpPr txBox="1"/>
            <p:nvPr/>
          </p:nvSpPr>
          <p:spPr>
            <a:xfrm>
              <a:off x="3276600" y="3335179"/>
              <a:ext cx="1219200" cy="188406"/>
            </a:xfrm>
            <a:prstGeom prst="rect">
              <a:avLst/>
            </a:prstGeom>
            <a:noFill/>
          </p:spPr>
          <p:txBody>
            <a:bodyPr wrap="square" rtlCol="0">
              <a:spAutoFit/>
            </a:bodyPr>
            <a:lstStyle/>
            <a:p>
              <a:pPr algn="ctr"/>
              <a:r>
                <a:rPr lang="en-US" sz="1200" dirty="0" smtClean="0">
                  <a:latin typeface="Arial" pitchFamily="34" charset="0"/>
                  <a:cs typeface="Arial" pitchFamily="34" charset="0"/>
                </a:rPr>
                <a:t>TP Group</a:t>
              </a:r>
              <a:endParaRPr lang="en-US" sz="1200" dirty="0">
                <a:latin typeface="Arial" pitchFamily="34" charset="0"/>
                <a:cs typeface="Arial" pitchFamily="34" charset="0"/>
              </a:endParaRPr>
            </a:p>
          </p:txBody>
        </p:sp>
        <p:sp>
          <p:nvSpPr>
            <p:cNvPr id="9" name="TextBox 8"/>
            <p:cNvSpPr txBox="1"/>
            <p:nvPr/>
          </p:nvSpPr>
          <p:spPr>
            <a:xfrm>
              <a:off x="762000" y="3335179"/>
              <a:ext cx="1219200" cy="188406"/>
            </a:xfrm>
            <a:prstGeom prst="rect">
              <a:avLst/>
            </a:prstGeom>
            <a:noFill/>
          </p:spPr>
          <p:txBody>
            <a:bodyPr wrap="square" rtlCol="0">
              <a:spAutoFit/>
            </a:bodyPr>
            <a:lstStyle/>
            <a:p>
              <a:pPr algn="ctr"/>
              <a:r>
                <a:rPr lang="en-US" sz="1200" dirty="0" smtClean="0">
                  <a:latin typeface="Arial" pitchFamily="34" charset="0"/>
                  <a:cs typeface="Arial" pitchFamily="34" charset="0"/>
                </a:rPr>
                <a:t>TP Group</a:t>
              </a:r>
              <a:endParaRPr lang="en-US" sz="1200" dirty="0">
                <a:latin typeface="Arial" pitchFamily="34" charset="0"/>
                <a:cs typeface="Arial" pitchFamily="34" charset="0"/>
              </a:endParaRPr>
            </a:p>
          </p:txBody>
        </p:sp>
        <p:sp>
          <p:nvSpPr>
            <p:cNvPr id="10" name="TextBox 9"/>
            <p:cNvSpPr txBox="1"/>
            <p:nvPr/>
          </p:nvSpPr>
          <p:spPr>
            <a:xfrm>
              <a:off x="3086100" y="896779"/>
              <a:ext cx="190500" cy="167472"/>
            </a:xfrm>
            <a:prstGeom prst="rect">
              <a:avLst/>
            </a:prstGeom>
            <a:noFill/>
          </p:spPr>
          <p:txBody>
            <a:bodyPr wrap="square" rtlCol="0">
              <a:spAutoFit/>
            </a:bodyPr>
            <a:lstStyle/>
            <a:p>
              <a:r>
                <a:rPr lang="en-US" sz="1000" dirty="0" smtClean="0">
                  <a:latin typeface="Arial" pitchFamily="34" charset="0"/>
                  <a:cs typeface="Arial" pitchFamily="34" charset="0"/>
                </a:rPr>
                <a:t>a</a:t>
              </a:r>
              <a:endParaRPr lang="en-US" sz="1000" dirty="0">
                <a:latin typeface="Arial" pitchFamily="34" charset="0"/>
                <a:cs typeface="Arial" pitchFamily="34" charset="0"/>
              </a:endParaRPr>
            </a:p>
          </p:txBody>
        </p:sp>
        <p:sp>
          <p:nvSpPr>
            <p:cNvPr id="11" name="TextBox 10"/>
            <p:cNvSpPr txBox="1"/>
            <p:nvPr/>
          </p:nvSpPr>
          <p:spPr>
            <a:xfrm>
              <a:off x="3810000" y="685800"/>
              <a:ext cx="762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12" name="TextBox 11"/>
            <p:cNvSpPr txBox="1"/>
            <p:nvPr/>
          </p:nvSpPr>
          <p:spPr>
            <a:xfrm>
              <a:off x="4491813" y="457200"/>
              <a:ext cx="304800" cy="167472"/>
            </a:xfrm>
            <a:prstGeom prst="rect">
              <a:avLst/>
            </a:prstGeom>
            <a:noFill/>
          </p:spPr>
          <p:txBody>
            <a:bodyPr wrap="square" rtlCol="0">
              <a:spAutoFit/>
            </a:bodyPr>
            <a:lstStyle/>
            <a:p>
              <a:r>
                <a:rPr lang="en-US" sz="1000" dirty="0" smtClean="0">
                  <a:latin typeface="Arial" pitchFamily="34" charset="0"/>
                  <a:cs typeface="Arial" pitchFamily="34" charset="0"/>
                </a:rPr>
                <a:t>c</a:t>
              </a:r>
              <a:endParaRPr lang="en-US" sz="1000" dirty="0">
                <a:latin typeface="Arial" pitchFamily="34" charset="0"/>
                <a:cs typeface="Arial" pitchFamily="34" charset="0"/>
              </a:endParaRPr>
            </a:p>
          </p:txBody>
        </p:sp>
        <p:sp>
          <p:nvSpPr>
            <p:cNvPr id="13" name="TextBox 12"/>
            <p:cNvSpPr txBox="1"/>
            <p:nvPr/>
          </p:nvSpPr>
          <p:spPr>
            <a:xfrm>
              <a:off x="571500" y="2590800"/>
              <a:ext cx="190500" cy="167472"/>
            </a:xfrm>
            <a:prstGeom prst="rect">
              <a:avLst/>
            </a:prstGeom>
            <a:noFill/>
          </p:spPr>
          <p:txBody>
            <a:bodyPr wrap="square" rtlCol="0">
              <a:spAutoFit/>
            </a:bodyPr>
            <a:lstStyle/>
            <a:p>
              <a:r>
                <a:rPr lang="en-US" sz="1000" dirty="0" smtClean="0">
                  <a:latin typeface="Arial" pitchFamily="34" charset="0"/>
                  <a:cs typeface="Arial" pitchFamily="34" charset="0"/>
                </a:rPr>
                <a:t>a</a:t>
              </a:r>
              <a:endParaRPr lang="en-US" sz="1000" dirty="0">
                <a:latin typeface="Arial" pitchFamily="34" charset="0"/>
                <a:cs typeface="Arial" pitchFamily="34" charset="0"/>
              </a:endParaRPr>
            </a:p>
          </p:txBody>
        </p:sp>
        <p:sp>
          <p:nvSpPr>
            <p:cNvPr id="14" name="TextBox 13"/>
            <p:cNvSpPr txBox="1"/>
            <p:nvPr/>
          </p:nvSpPr>
          <p:spPr>
            <a:xfrm>
              <a:off x="1295400" y="2362200"/>
              <a:ext cx="762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15" name="TextBox 14"/>
            <p:cNvSpPr txBox="1"/>
            <p:nvPr/>
          </p:nvSpPr>
          <p:spPr>
            <a:xfrm>
              <a:off x="1947424" y="2133600"/>
              <a:ext cx="3048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16" name="TextBox 15"/>
            <p:cNvSpPr txBox="1"/>
            <p:nvPr/>
          </p:nvSpPr>
          <p:spPr>
            <a:xfrm>
              <a:off x="638175" y="972979"/>
              <a:ext cx="47625" cy="167472"/>
            </a:xfrm>
            <a:prstGeom prst="rect">
              <a:avLst/>
            </a:prstGeom>
            <a:noFill/>
          </p:spPr>
          <p:txBody>
            <a:bodyPr wrap="square" rtlCol="0">
              <a:spAutoFit/>
            </a:bodyPr>
            <a:lstStyle/>
            <a:p>
              <a:r>
                <a:rPr lang="en-US" sz="1000" dirty="0" smtClean="0">
                  <a:latin typeface="Arial" pitchFamily="34" charset="0"/>
                  <a:cs typeface="Arial" pitchFamily="34" charset="0"/>
                </a:rPr>
                <a:t>a</a:t>
              </a:r>
              <a:endParaRPr lang="en-US" sz="1000" dirty="0">
                <a:latin typeface="Arial" pitchFamily="34" charset="0"/>
                <a:cs typeface="Arial" pitchFamily="34" charset="0"/>
              </a:endParaRPr>
            </a:p>
          </p:txBody>
        </p:sp>
        <p:sp>
          <p:nvSpPr>
            <p:cNvPr id="17" name="TextBox 16"/>
            <p:cNvSpPr txBox="1"/>
            <p:nvPr/>
          </p:nvSpPr>
          <p:spPr>
            <a:xfrm>
              <a:off x="1295400" y="685800"/>
              <a:ext cx="762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18" name="TextBox 17"/>
            <p:cNvSpPr txBox="1"/>
            <p:nvPr/>
          </p:nvSpPr>
          <p:spPr>
            <a:xfrm>
              <a:off x="1947424" y="518288"/>
              <a:ext cx="3048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19" name="TextBox 18"/>
            <p:cNvSpPr txBox="1"/>
            <p:nvPr/>
          </p:nvSpPr>
          <p:spPr>
            <a:xfrm>
              <a:off x="3086100" y="2590800"/>
              <a:ext cx="190500" cy="167472"/>
            </a:xfrm>
            <a:prstGeom prst="rect">
              <a:avLst/>
            </a:prstGeom>
            <a:noFill/>
          </p:spPr>
          <p:txBody>
            <a:bodyPr wrap="square" rtlCol="0">
              <a:spAutoFit/>
            </a:bodyPr>
            <a:lstStyle/>
            <a:p>
              <a:r>
                <a:rPr lang="en-US" sz="1000" dirty="0" smtClean="0">
                  <a:latin typeface="Arial" pitchFamily="34" charset="0"/>
                  <a:cs typeface="Arial" pitchFamily="34" charset="0"/>
                </a:rPr>
                <a:t>a</a:t>
              </a:r>
              <a:endParaRPr lang="en-US" sz="1000" dirty="0">
                <a:latin typeface="Arial" pitchFamily="34" charset="0"/>
                <a:cs typeface="Arial" pitchFamily="34" charset="0"/>
              </a:endParaRPr>
            </a:p>
          </p:txBody>
        </p:sp>
        <p:sp>
          <p:nvSpPr>
            <p:cNvPr id="20" name="TextBox 19"/>
            <p:cNvSpPr txBox="1"/>
            <p:nvPr/>
          </p:nvSpPr>
          <p:spPr>
            <a:xfrm>
              <a:off x="3810000" y="2514600"/>
              <a:ext cx="76200" cy="167472"/>
            </a:xfrm>
            <a:prstGeom prst="rect">
              <a:avLst/>
            </a:prstGeom>
            <a:noFill/>
          </p:spPr>
          <p:txBody>
            <a:bodyPr wrap="square" rtlCol="0">
              <a:spAutoFit/>
            </a:bodyPr>
            <a:lstStyle/>
            <a:p>
              <a:r>
                <a:rPr lang="en-US" sz="1000" dirty="0" smtClean="0">
                  <a:latin typeface="Arial" pitchFamily="34" charset="0"/>
                  <a:cs typeface="Arial" pitchFamily="34" charset="0"/>
                </a:rPr>
                <a:t>b</a:t>
              </a:r>
              <a:endParaRPr lang="en-US" sz="1000" dirty="0">
                <a:latin typeface="Arial" pitchFamily="34" charset="0"/>
                <a:cs typeface="Arial" pitchFamily="34" charset="0"/>
              </a:endParaRPr>
            </a:p>
          </p:txBody>
        </p:sp>
        <p:sp>
          <p:nvSpPr>
            <p:cNvPr id="21" name="TextBox 20"/>
            <p:cNvSpPr txBox="1"/>
            <p:nvPr/>
          </p:nvSpPr>
          <p:spPr>
            <a:xfrm>
              <a:off x="4491813" y="1676400"/>
              <a:ext cx="304800" cy="167472"/>
            </a:xfrm>
            <a:prstGeom prst="rect">
              <a:avLst/>
            </a:prstGeom>
            <a:noFill/>
          </p:spPr>
          <p:txBody>
            <a:bodyPr wrap="square" rtlCol="0">
              <a:spAutoFit/>
            </a:bodyPr>
            <a:lstStyle/>
            <a:p>
              <a:r>
                <a:rPr lang="en-US" sz="1000" dirty="0" smtClean="0">
                  <a:latin typeface="Arial" pitchFamily="34" charset="0"/>
                  <a:cs typeface="Arial" pitchFamily="34" charset="0"/>
                </a:rPr>
                <a:t>c</a:t>
              </a:r>
              <a:endParaRPr lang="en-US" sz="1000" dirty="0">
                <a:latin typeface="Arial" pitchFamily="34" charset="0"/>
                <a:cs typeface="Arial" pitchFamily="34" charset="0"/>
              </a:endParaRPr>
            </a:p>
          </p:txBody>
        </p:sp>
      </p:grpSp>
      <p:grpSp>
        <p:nvGrpSpPr>
          <p:cNvPr id="30" name="Group 29"/>
          <p:cNvGrpSpPr/>
          <p:nvPr/>
        </p:nvGrpSpPr>
        <p:grpSpPr>
          <a:xfrm>
            <a:off x="4440194" y="1703459"/>
            <a:ext cx="4073612" cy="915197"/>
            <a:chOff x="4765588" y="990600"/>
            <a:chExt cx="4073612" cy="915197"/>
          </a:xfrm>
        </p:grpSpPr>
        <p:sp>
          <p:nvSpPr>
            <p:cNvPr id="31" name="TextBox 30"/>
            <p:cNvSpPr txBox="1"/>
            <p:nvPr/>
          </p:nvSpPr>
          <p:spPr>
            <a:xfrm>
              <a:off x="4876800" y="1259466"/>
              <a:ext cx="3962400" cy="646331"/>
            </a:xfrm>
            <a:prstGeom prst="rect">
              <a:avLst/>
            </a:prstGeom>
            <a:noFill/>
          </p:spPr>
          <p:txBody>
            <a:bodyPr wrap="square" rtlCol="0">
              <a:spAutoFit/>
            </a:bodyPr>
            <a:lstStyle/>
            <a:p>
              <a:pPr>
                <a:lnSpc>
                  <a:spcPct val="150000"/>
                </a:lnSpc>
              </a:pPr>
              <a:r>
                <a:rPr lang="en-US" sz="1200" dirty="0" smtClean="0">
                  <a:latin typeface="Arial" pitchFamily="34" charset="0"/>
                  <a:cs typeface="Arial" pitchFamily="34" charset="0"/>
                </a:rPr>
                <a:t>TN (mg/L)          Low  &lt; 0.24 &gt; Medium &lt; 1.28 &gt;  High</a:t>
              </a:r>
            </a:p>
            <a:p>
              <a:pPr>
                <a:lnSpc>
                  <a:spcPct val="150000"/>
                </a:lnSpc>
              </a:pPr>
              <a:r>
                <a:rPr lang="en-US" sz="1200" dirty="0" smtClean="0">
                  <a:latin typeface="Arial" pitchFamily="34" charset="0"/>
                  <a:cs typeface="Arial" pitchFamily="34" charset="0"/>
                </a:rPr>
                <a:t>TP  (mg/L)          Low  &lt; 0.02 &gt; Medium &lt; 0.09 &gt;  High</a:t>
              </a:r>
              <a:endParaRPr lang="en-US" sz="1200" dirty="0">
                <a:latin typeface="Arial" pitchFamily="34" charset="0"/>
                <a:cs typeface="Arial" pitchFamily="34" charset="0"/>
              </a:endParaRPr>
            </a:p>
          </p:txBody>
        </p:sp>
        <p:sp>
          <p:nvSpPr>
            <p:cNvPr id="32" name="TextBox 31"/>
            <p:cNvSpPr txBox="1"/>
            <p:nvPr/>
          </p:nvSpPr>
          <p:spPr>
            <a:xfrm>
              <a:off x="4876800" y="990600"/>
              <a:ext cx="112395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Nutrient </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33" name="TextBox 32"/>
            <p:cNvSpPr txBox="1"/>
            <p:nvPr/>
          </p:nvSpPr>
          <p:spPr>
            <a:xfrm>
              <a:off x="6172200" y="990600"/>
              <a:ext cx="25146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Nutrient Group Thresholds</a:t>
              </a:r>
              <a:endParaRPr lang="en-US" sz="1400" dirty="0">
                <a:latin typeface="Arial" pitchFamily="34" charset="0"/>
                <a:cs typeface="Arial" pitchFamily="34" charset="0"/>
              </a:endParaRPr>
            </a:p>
          </p:txBody>
        </p:sp>
        <p:cxnSp>
          <p:nvCxnSpPr>
            <p:cNvPr id="34" name="Straight Connector 33"/>
            <p:cNvCxnSpPr/>
            <p:nvPr/>
          </p:nvCxnSpPr>
          <p:spPr>
            <a:xfrm>
              <a:off x="4800600" y="1828800"/>
              <a:ext cx="403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65588" y="990600"/>
              <a:ext cx="4038600"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1295399"/>
              <a:ext cx="403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96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Confirmation of Ecological Significance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958496908"/>
              </p:ext>
            </p:extLst>
          </p:nvPr>
        </p:nvGraphicFramePr>
        <p:xfrm>
          <a:off x="0" y="3705066"/>
          <a:ext cx="4114800" cy="304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460924751"/>
              </p:ext>
            </p:extLst>
          </p:nvPr>
        </p:nvGraphicFramePr>
        <p:xfrm>
          <a:off x="4094019" y="3505200"/>
          <a:ext cx="4554681" cy="325062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77" y="1828800"/>
            <a:ext cx="4885148" cy="990600"/>
          </a:xfrm>
          <a:prstGeom prst="rect">
            <a:avLst/>
          </a:prstGeom>
          <a:solidFill>
            <a:schemeClr val="bg1"/>
          </a:solidFill>
          <a:ln>
            <a:noFill/>
          </a:ln>
          <a:effectLst/>
        </p:spPr>
      </p:pic>
    </p:spTree>
    <p:extLst>
      <p:ext uri="{BB962C8B-B14F-4D97-AF65-F5344CB8AC3E}">
        <p14:creationId xmlns:p14="http://schemas.microsoft.com/office/powerpoint/2010/main" val="3142590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TS01010796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7915"/>
      </a:hlink>
      <a:folHlink>
        <a:srgbClr val="9966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7915"/>
    </a:hlink>
    <a:folHlink>
      <a:srgbClr val="9966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393</TotalTime>
  <Words>1050</Words>
  <Application>Microsoft Office PowerPoint</Application>
  <PresentationFormat>On-screen Show (4:3)</PresentationFormat>
  <Paragraphs>261</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5_TS010107969</vt:lpstr>
      <vt:lpstr>Chart</vt:lpstr>
      <vt:lpstr>Ecological Responses to Nutrients</vt:lpstr>
      <vt:lpstr>Discussion Overview</vt:lpstr>
      <vt:lpstr>Regional Numeric Nutrient Criteria</vt:lpstr>
      <vt:lpstr>Nutrient Responses are Complex</vt:lpstr>
      <vt:lpstr>Multiple Lines of Evidence</vt:lpstr>
      <vt:lpstr>Nutrient Limitation: NDS Experiments</vt:lpstr>
      <vt:lpstr>Whole Stream Metabolism</vt:lpstr>
      <vt:lpstr>Whole Stream Metabolism</vt:lpstr>
      <vt:lpstr>Confirmation of Ecological Significance</vt:lpstr>
      <vt:lpstr>Organic Matter Standing Stocks</vt:lpstr>
      <vt:lpstr>Organic Matter Standing Stocks</vt:lpstr>
      <vt:lpstr>Structural Responses: TITAN</vt:lpstr>
      <vt:lpstr>Relate to Biological Assessments</vt:lpstr>
      <vt:lpstr>Recreation Uses</vt:lpstr>
      <vt:lpstr>PowerPoint Presentation</vt:lpstr>
      <vt:lpstr>PowerPoint Presentation</vt:lpstr>
      <vt:lpstr>Application</vt:lpstr>
      <vt:lpstr>Outline: Technical Basis</vt:lpstr>
      <vt:lpstr>PowerPoint Presentation</vt:lpstr>
      <vt:lpstr>Outline: Technical Basis</vt:lpstr>
      <vt:lpstr>Outline: Technical Basis</vt:lpstr>
      <vt:lpstr>Outline: Technical Basis</vt:lpstr>
      <vt:lpstr>Outline: Headwater Proposal</vt:lpstr>
      <vt:lpstr>Finalizing the Documents: Proposed Process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Gardberg</dc:creator>
  <cp:lastModifiedBy>Jeffrey Ostermiller</cp:lastModifiedBy>
  <cp:revision>31</cp:revision>
  <dcterms:created xsi:type="dcterms:W3CDTF">2014-09-02T14:24:28Z</dcterms:created>
  <dcterms:modified xsi:type="dcterms:W3CDTF">2014-09-08T18:06:47Z</dcterms:modified>
</cp:coreProperties>
</file>